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4"/>
  </p:sldMasterIdLst>
  <p:notesMasterIdLst>
    <p:notesMasterId r:id="rId50"/>
  </p:notesMasterIdLst>
  <p:handoutMasterIdLst>
    <p:handoutMasterId r:id="rId51"/>
  </p:handoutMasterIdLst>
  <p:sldIdLst>
    <p:sldId id="256" r:id="rId5"/>
    <p:sldId id="330" r:id="rId6"/>
    <p:sldId id="318" r:id="rId7"/>
    <p:sldId id="314" r:id="rId8"/>
    <p:sldId id="349" r:id="rId9"/>
    <p:sldId id="319" r:id="rId10"/>
    <p:sldId id="336" r:id="rId11"/>
    <p:sldId id="332" r:id="rId12"/>
    <p:sldId id="352" r:id="rId13"/>
    <p:sldId id="353" r:id="rId14"/>
    <p:sldId id="354" r:id="rId15"/>
    <p:sldId id="289" r:id="rId16"/>
    <p:sldId id="285" r:id="rId17"/>
    <p:sldId id="359" r:id="rId18"/>
    <p:sldId id="365" r:id="rId19"/>
    <p:sldId id="366" r:id="rId20"/>
    <p:sldId id="368" r:id="rId21"/>
    <p:sldId id="369" r:id="rId22"/>
    <p:sldId id="372" r:id="rId23"/>
    <p:sldId id="315" r:id="rId24"/>
    <p:sldId id="317" r:id="rId25"/>
    <p:sldId id="370" r:id="rId26"/>
    <p:sldId id="371" r:id="rId27"/>
    <p:sldId id="360" r:id="rId28"/>
    <p:sldId id="361" r:id="rId29"/>
    <p:sldId id="362" r:id="rId30"/>
    <p:sldId id="363" r:id="rId31"/>
    <p:sldId id="367" r:id="rId32"/>
    <p:sldId id="344" r:id="rId33"/>
    <p:sldId id="355" r:id="rId34"/>
    <p:sldId id="356" r:id="rId35"/>
    <p:sldId id="357" r:id="rId36"/>
    <p:sldId id="358" r:id="rId37"/>
    <p:sldId id="284" r:id="rId38"/>
    <p:sldId id="347" r:id="rId39"/>
    <p:sldId id="316" r:id="rId40"/>
    <p:sldId id="268" r:id="rId41"/>
    <p:sldId id="312" r:id="rId42"/>
    <p:sldId id="350" r:id="rId43"/>
    <p:sldId id="351" r:id="rId44"/>
    <p:sldId id="269" r:id="rId45"/>
    <p:sldId id="270" r:id="rId46"/>
    <p:sldId id="298" r:id="rId47"/>
    <p:sldId id="271" r:id="rId48"/>
    <p:sldId id="272" r:id="rId49"/>
  </p:sldIdLst>
  <p:sldSz cx="9144000" cy="6858000" type="screen4x3"/>
  <p:notesSz cx="7010400" cy="92964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79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0000FF"/>
    <a:srgbClr val="FC2110"/>
    <a:srgbClr val="FE0600"/>
    <a:srgbClr val="E75798"/>
    <a:srgbClr val="D00600"/>
    <a:srgbClr val="E61C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91" autoAdjust="0"/>
    <p:restoredTop sz="93979" autoAdjust="0"/>
  </p:normalViewPr>
  <p:slideViewPr>
    <p:cSldViewPr>
      <p:cViewPr varScale="1">
        <p:scale>
          <a:sx n="110" d="100"/>
          <a:sy n="110" d="100"/>
        </p:scale>
        <p:origin x="1818" y="96"/>
      </p:cViewPr>
      <p:guideLst>
        <p:guide orient="horz" pos="197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ea typeface="新細明體" charset="-120"/>
              </a:defRPr>
            </a:lvl1pPr>
          </a:lstStyle>
          <a:p>
            <a:pPr>
              <a:defRPr/>
            </a:pPr>
            <a:fld id="{71BFA950-4D9B-49C1-88BC-71CD835B4ACB}" type="datetimeFigureOut">
              <a:rPr lang="zh-TW" altLang="en-US"/>
              <a:pPr>
                <a:defRPr/>
              </a:pPr>
              <a:t>2024/10/21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25F7101-7CBB-40B9-BA2A-FB97EE2A556B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ea typeface="新細明體" charset="-120"/>
              </a:defRPr>
            </a:lvl1pPr>
          </a:lstStyle>
          <a:p>
            <a:pPr>
              <a:defRPr/>
            </a:pPr>
            <a:fld id="{6DC33ECA-595C-4C90-93AC-B3C8AC50E9E0}" type="datetimeFigureOut">
              <a:rPr lang="zh-TW" altLang="en-US"/>
              <a:pPr>
                <a:defRPr/>
              </a:pPr>
              <a:t>2024/10/21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  <a:endParaRPr lang="zh-TW" alt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4BCC7E6-2CF8-46C3-9098-1DABD60058C4}" type="slidenum">
              <a:rPr lang="zh-TW" altLang="en-US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/>
          </a:p>
        </p:txBody>
      </p:sp>
      <p:sp>
        <p:nvSpPr>
          <p:cNvPr id="13316" name="Date Placeholder 3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57066" indent="-291179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64717" indent="-2329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30604" indent="-2329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96491" indent="-2329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62377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3028264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94151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960038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1306FE17-8C9C-45FE-A0CC-E1BE1F6A9DB4}" type="datetime1">
              <a:rPr lang="zh-TW" altLang="en-US" smtClean="0"/>
              <a:pPr eaLnBrk="1" hangingPunct="1">
                <a:spcBef>
                  <a:spcPct val="0"/>
                </a:spcBef>
              </a:pPr>
              <a:t>2024/10/21</a:t>
            </a:fld>
            <a:endParaRPr lang="zh-TW" altLang="en-US"/>
          </a:p>
        </p:txBody>
      </p:sp>
      <p:sp>
        <p:nvSpPr>
          <p:cNvPr id="13317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57066" indent="-291179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64717" indent="-2329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30604" indent="-2329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96491" indent="-2329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62377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3028264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94151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960038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067A20B-1C54-437C-B8C8-900806B3B756}" type="slidenum">
              <a:rPr lang="zh-TW" altLang="en-US"/>
              <a:pPr eaLnBrk="1" hangingPunct="1">
                <a:spcBef>
                  <a:spcPct val="0"/>
                </a:spcBef>
              </a:pPr>
              <a:t>0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198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57066" indent="-291179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64717" indent="-232943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30604" indent="-232943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96491" indent="-232943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550F2036-0CFA-4F19-9585-F765E4EEDFDB}" type="slidenum">
              <a:rPr kumimoji="0" lang="zh-TW" altLang="en-US" smtClean="0">
                <a:ea typeface="標楷體" pitchFamily="65" charset="-120"/>
              </a:rPr>
              <a:pPr eaLnBrk="1" hangingPunct="1"/>
              <a:t>2</a:t>
            </a:fld>
            <a:endParaRPr kumimoji="0" lang="zh-TW" altLang="en-US"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13174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198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57066" indent="-291179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64717" indent="-232943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30604" indent="-232943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96491" indent="-232943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550F2036-0CFA-4F19-9585-F765E4EEDFDB}" type="slidenum">
              <a:rPr kumimoji="0" lang="zh-TW" altLang="en-US" smtClean="0">
                <a:ea typeface="標楷體" pitchFamily="65" charset="-120"/>
              </a:rPr>
              <a:pPr eaLnBrk="1" hangingPunct="1"/>
              <a:t>5</a:t>
            </a:fld>
            <a:endParaRPr kumimoji="0" lang="zh-TW" altLang="en-US"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0867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198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57066" indent="-291179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64717" indent="-232943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30604" indent="-232943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96491" indent="-232943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550F2036-0CFA-4F19-9585-F765E4EEDFDB}" type="slidenum">
              <a:rPr kumimoji="0" lang="zh-TW" altLang="en-US" smtClean="0">
                <a:ea typeface="標楷體" pitchFamily="65" charset="-120"/>
              </a:rPr>
              <a:pPr eaLnBrk="1" hangingPunct="1"/>
              <a:t>6</a:t>
            </a:fld>
            <a:endParaRPr kumimoji="0" lang="zh-TW" altLang="en-US"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33305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198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57066" indent="-291179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64717" indent="-232943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30604" indent="-232943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96491" indent="-232943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550F2036-0CFA-4F19-9585-F765E4EEDFDB}" type="slidenum">
              <a:rPr kumimoji="0" lang="zh-TW" altLang="en-US" smtClean="0">
                <a:ea typeface="標楷體" pitchFamily="65" charset="-120"/>
              </a:rPr>
              <a:pPr eaLnBrk="1" hangingPunct="1"/>
              <a:t>7</a:t>
            </a:fld>
            <a:endParaRPr kumimoji="0" lang="zh-TW" altLang="en-US"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86424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198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57066" indent="-291179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64717" indent="-232943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30604" indent="-232943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96491" indent="-232943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550F2036-0CFA-4F19-9585-F765E4EEDFDB}" type="slidenum">
              <a:rPr kumimoji="0" lang="zh-TW" altLang="en-US" smtClean="0">
                <a:ea typeface="標楷體" pitchFamily="65" charset="-120"/>
              </a:rPr>
              <a:pPr eaLnBrk="1" hangingPunct="1"/>
              <a:t>29</a:t>
            </a:fld>
            <a:endParaRPr kumimoji="0" lang="zh-TW" altLang="en-US"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51608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198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57066" indent="-291179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64717" indent="-232943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30604" indent="-232943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96491" indent="-232943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550F2036-0CFA-4F19-9585-F765E4EEDFDB}" type="slidenum">
              <a:rPr kumimoji="0" lang="zh-TW" altLang="en-US" smtClean="0">
                <a:ea typeface="標楷體" pitchFamily="65" charset="-120"/>
              </a:rPr>
              <a:pPr eaLnBrk="1" hangingPunct="1"/>
              <a:t>30</a:t>
            </a:fld>
            <a:endParaRPr kumimoji="0" lang="zh-TW" altLang="en-US"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47335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12777"/>
            <a:ext cx="7772400" cy="1440160"/>
          </a:xfrm>
        </p:spPr>
        <p:txBody>
          <a:bodyPr>
            <a:normAutofit/>
          </a:bodyPr>
          <a:lstStyle>
            <a:lvl1pPr>
              <a:defRPr sz="4000">
                <a:solidFill>
                  <a:srgbClr val="E61C0E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1008"/>
            <a:ext cx="6400800" cy="576064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dirty="0"/>
              <a:t>Click to edit Master subtitle style</a:t>
            </a:r>
            <a:endParaRPr lang="zh-TW" alt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7164388" y="6356350"/>
            <a:ext cx="1916112" cy="365125"/>
          </a:xfrm>
        </p:spPr>
        <p:txBody>
          <a:bodyPr/>
          <a:lstStyle>
            <a:lvl1pPr algn="ctr">
              <a:defRPr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>
              <a:defRPr/>
            </a:pPr>
            <a:fld id="{CD423D62-69AB-4776-9D27-A481614011A3}" type="datetime1">
              <a:rPr lang="zh-TW" altLang="en-US"/>
              <a:pPr>
                <a:defRPr/>
              </a:pPr>
              <a:t>2024/10/21</a:t>
            </a:fld>
            <a:endParaRPr lang="zh-TW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64388" y="5949950"/>
            <a:ext cx="1887537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800" b="1"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TW" altLang="en-US"/>
              <a:t>報告人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D0D0D"/>
                </a:solidFill>
              </a:defRPr>
            </a:lvl1pPr>
          </a:lstStyle>
          <a:p>
            <a:fld id="{44A231B3-5E4C-4D1B-95D4-C7E3DBA05F13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3671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9DDC33-D226-41A8-9FBF-FDBA94F444A2}" type="datetime1">
              <a:rPr lang="zh-TW" altLang="en-US"/>
              <a:pPr>
                <a:defRPr/>
              </a:pPr>
              <a:t>2024/10/21</a:t>
            </a:fld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38670BE-EA1A-47B4-A2A3-6C3BD5E6F1C6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3972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AB1025-4FFF-40E2-A260-42D6146E33EA}" type="datetime1">
              <a:rPr lang="zh-TW" altLang="en-US"/>
              <a:pPr>
                <a:defRPr/>
              </a:pPr>
              <a:t>2024/10/21</a:t>
            </a:fld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B3ED241-944F-41C1-99C2-C0CEA3245B44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7673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51520" y="5733256"/>
            <a:ext cx="8640960" cy="936104"/>
          </a:xfrm>
          <a:prstGeom prst="rect">
            <a:avLst/>
          </a:prstGeom>
        </p:spPr>
        <p:txBody>
          <a:bodyPr/>
          <a:lstStyle>
            <a:lvl1pPr marL="266700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 sz="14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542925" marR="0" indent="-27622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SzTx/>
              <a:buFont typeface="Wingdings" panose="05000000000000000000" pitchFamily="2" charset="2"/>
              <a:buChar char="l"/>
              <a:tabLst/>
              <a:defRPr sz="120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 marL="809625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SzTx/>
              <a:buFont typeface="Wingdings" panose="05000000000000000000" pitchFamily="2" charset="2"/>
              <a:buChar char="v"/>
              <a:tabLst/>
              <a:defRPr sz="1200" b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714500" indent="-342900">
              <a:spcBef>
                <a:spcPts val="1000"/>
              </a:spcBef>
              <a:buFont typeface="Calibri" pitchFamily="34" charset="0"/>
              <a:buChar char="»"/>
              <a:defRPr/>
            </a:lvl4pPr>
            <a:lvl5pPr marL="2057400" indent="-228600">
              <a:spcBef>
                <a:spcPts val="1000"/>
              </a:spcBef>
              <a:buFont typeface="Arial" pitchFamily="34" charset="0"/>
              <a:buChar char="»"/>
              <a:defRPr/>
            </a:lvl5pPr>
          </a:lstStyle>
          <a:p>
            <a:pPr lvl="0"/>
            <a:r>
              <a:rPr lang="zh-TW" altLang="en-US" noProof="0" dirty="0"/>
              <a:t>第一層 </a:t>
            </a:r>
            <a:r>
              <a:rPr lang="en-US" altLang="zh-TW" noProof="0" dirty="0"/>
              <a:t>Level one </a:t>
            </a:r>
            <a:endParaRPr lang="zh-TW" altLang="en-US" noProof="0" dirty="0"/>
          </a:p>
          <a:p>
            <a:pPr lvl="1"/>
            <a:r>
              <a:rPr lang="zh-TW" altLang="en-US" noProof="0" dirty="0"/>
              <a:t>第二層 </a:t>
            </a:r>
            <a:r>
              <a:rPr lang="en-US" altLang="zh-TW" noProof="0" dirty="0"/>
              <a:t>Level two</a:t>
            </a:r>
            <a:endParaRPr lang="zh-TW" altLang="en-US" noProof="0" dirty="0"/>
          </a:p>
          <a:p>
            <a:pPr lvl="2"/>
            <a:r>
              <a:rPr lang="zh-TW" altLang="en-US" noProof="0" dirty="0"/>
              <a:t>第三層 </a:t>
            </a:r>
            <a:r>
              <a:rPr lang="en-US" altLang="zh-TW" noProof="0" dirty="0"/>
              <a:t>Level three </a:t>
            </a:r>
            <a:endParaRPr lang="zh-TW" altLang="en-US" noProof="0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172400" y="6482031"/>
            <a:ext cx="971600" cy="366183"/>
          </a:xfrm>
        </p:spPr>
        <p:txBody>
          <a:bodyPr/>
          <a:lstStyle>
            <a:lvl1pPr>
              <a:defRPr sz="12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59FC9CB-BEB9-4AC7-AA67-25DD8716668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  <p:sp>
        <p:nvSpPr>
          <p:cNvPr id="8" name="圖片版面配置區 7"/>
          <p:cNvSpPr>
            <a:spLocks noGrp="1"/>
          </p:cNvSpPr>
          <p:nvPr>
            <p:ph type="pic" sz="quarter" idx="11"/>
          </p:nvPr>
        </p:nvSpPr>
        <p:spPr>
          <a:xfrm>
            <a:off x="251520" y="299559"/>
            <a:ext cx="5400000" cy="5400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圖片版面配置區 12"/>
          <p:cNvSpPr>
            <a:spLocks noGrp="1"/>
          </p:cNvSpPr>
          <p:nvPr>
            <p:ph type="pic" sz="quarter" idx="12"/>
          </p:nvPr>
        </p:nvSpPr>
        <p:spPr>
          <a:xfrm>
            <a:off x="6012480" y="299559"/>
            <a:ext cx="2880000" cy="5400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85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18231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172400" y="6482031"/>
            <a:ext cx="971600" cy="366183"/>
          </a:xfrm>
        </p:spPr>
        <p:txBody>
          <a:bodyPr/>
          <a:lstStyle>
            <a:lvl1pPr>
              <a:defRPr sz="12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59FC9CB-BEB9-4AC7-AA67-25DD8716668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1" hasCustomPrompt="1"/>
          </p:nvPr>
        </p:nvSpPr>
        <p:spPr>
          <a:xfrm>
            <a:off x="457200" y="1125538"/>
            <a:ext cx="8229600" cy="5000096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n"/>
              <a:tabLst/>
              <a:defRPr lang="zh-TW" altLang="en-US" sz="1800" b="1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1pPr>
            <a:lvl2pPr marL="628650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SzTx/>
              <a:buFont typeface="Wingdings" panose="05000000000000000000" pitchFamily="2" charset="2"/>
              <a:buChar char="l"/>
              <a:tabLst/>
              <a:defRPr lang="en-US" altLang="zh-TW" sz="1600" b="1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2pPr>
            <a:lvl3pPr marL="828675" marR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SzTx/>
              <a:buFont typeface="Wingdings" panose="05000000000000000000" pitchFamily="2" charset="2"/>
              <a:buChar char="v"/>
              <a:tabLst/>
              <a:defRPr lang="zh-TW" altLang="en-US" sz="1600" b="0" kern="1200" baseline="0" noProof="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itchFamily="34" charset="0"/>
              </a:defRPr>
            </a:lvl3pPr>
            <a:lvl4pPr marL="1714500" indent="-342900">
              <a:spcBef>
                <a:spcPts val="1000"/>
              </a:spcBef>
              <a:buFont typeface="Calibri" pitchFamily="34" charset="0"/>
              <a:buChar char="»"/>
              <a:defRPr/>
            </a:lvl4pPr>
            <a:lvl5pPr marL="2057400" indent="-228600">
              <a:spcBef>
                <a:spcPts val="1000"/>
              </a:spcBef>
              <a:buFont typeface="Arial" pitchFamily="34" charset="0"/>
              <a:buChar char="»"/>
              <a:defRPr/>
            </a:lvl5pPr>
          </a:lstStyle>
          <a:p>
            <a:pPr lvl="0"/>
            <a:r>
              <a:rPr lang="zh-TW" altLang="en-US" noProof="0" dirty="0"/>
              <a:t>第一層 </a:t>
            </a:r>
            <a:r>
              <a:rPr lang="en-US" altLang="zh-TW" noProof="0" dirty="0"/>
              <a:t>Level one</a:t>
            </a:r>
            <a:endParaRPr lang="zh-TW" altLang="en-US" noProof="0" dirty="0"/>
          </a:p>
          <a:p>
            <a:pPr lvl="1"/>
            <a:r>
              <a:rPr lang="zh-TW" altLang="en-US" noProof="0" dirty="0"/>
              <a:t>第二層 </a:t>
            </a:r>
            <a:r>
              <a:rPr lang="en-US" altLang="zh-TW" noProof="0" dirty="0"/>
              <a:t>Level two</a:t>
            </a:r>
          </a:p>
          <a:p>
            <a:pPr marL="809625" marR="0" lvl="2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SzTx/>
              <a:buFont typeface="Wingdings" panose="05000000000000000000" pitchFamily="2" charset="2"/>
              <a:buChar char="v"/>
              <a:tabLst/>
            </a:pPr>
            <a:r>
              <a:rPr lang="zh-TW" altLang="en-US" noProof="0" dirty="0"/>
              <a:t>第三層 </a:t>
            </a:r>
            <a:r>
              <a:rPr lang="en-US" altLang="zh-TW" noProof="0" dirty="0"/>
              <a:t>Level three</a:t>
            </a:r>
            <a:endParaRPr lang="zh-TW" altLang="en-US" noProof="0" dirty="0"/>
          </a:p>
        </p:txBody>
      </p:sp>
      <p:sp>
        <p:nvSpPr>
          <p:cNvPr id="13" name="＞形箭號 12"/>
          <p:cNvSpPr/>
          <p:nvPr userDrawn="1"/>
        </p:nvSpPr>
        <p:spPr>
          <a:xfrm>
            <a:off x="1907704" y="332656"/>
            <a:ext cx="1944000" cy="334086"/>
          </a:xfrm>
          <a:prstGeom prst="chevron">
            <a:avLst>
              <a:gd name="adj" fmla="val 36344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lvl="0" algn="ctr" defTabSz="533400">
              <a:lnSpc>
                <a:spcPct val="90000"/>
              </a:lnSpc>
              <a:spcAft>
                <a:spcPct val="35000"/>
              </a:spcAft>
            </a:pPr>
            <a:r>
              <a:rPr lang="en-US" altLang="zh-TW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Defect Impact Status</a:t>
            </a:r>
          </a:p>
        </p:txBody>
      </p:sp>
      <p:sp>
        <p:nvSpPr>
          <p:cNvPr id="14" name="＞形箭號 13"/>
          <p:cNvSpPr/>
          <p:nvPr userDrawn="1"/>
        </p:nvSpPr>
        <p:spPr>
          <a:xfrm>
            <a:off x="3780128" y="332656"/>
            <a:ext cx="1944000" cy="334086"/>
          </a:xfrm>
          <a:prstGeom prst="chevron">
            <a:avLst>
              <a:gd name="adj" fmla="val 36344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lvl="0" algn="ctr" defTabSz="533400">
              <a:lnSpc>
                <a:spcPct val="90000"/>
              </a:lnSpc>
              <a:spcAft>
                <a:spcPct val="35000"/>
              </a:spcAft>
            </a:pPr>
            <a:r>
              <a:rPr lang="en-US" altLang="zh-TW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Prod. Record Confirm</a:t>
            </a:r>
          </a:p>
        </p:txBody>
      </p:sp>
      <p:sp>
        <p:nvSpPr>
          <p:cNvPr id="15" name="＞形箭號 14"/>
          <p:cNvSpPr/>
          <p:nvPr userDrawn="1"/>
        </p:nvSpPr>
        <p:spPr>
          <a:xfrm>
            <a:off x="5661645" y="329941"/>
            <a:ext cx="1764000" cy="334086"/>
          </a:xfrm>
          <a:prstGeom prst="chevron">
            <a:avLst>
              <a:gd name="adj" fmla="val 36344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lvl="0" algn="ctr" defTabSz="533400">
              <a:lnSpc>
                <a:spcPct val="90000"/>
              </a:lnSpc>
              <a:spcAft>
                <a:spcPct val="35000"/>
              </a:spcAft>
            </a:pPr>
            <a:r>
              <a:rPr lang="en-US" altLang="zh-TW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Failure Analysis </a:t>
            </a:r>
          </a:p>
        </p:txBody>
      </p:sp>
      <p:sp>
        <p:nvSpPr>
          <p:cNvPr id="16" name="＞形箭號 15"/>
          <p:cNvSpPr/>
          <p:nvPr userDrawn="1"/>
        </p:nvSpPr>
        <p:spPr>
          <a:xfrm>
            <a:off x="7363554" y="329941"/>
            <a:ext cx="1728000" cy="334086"/>
          </a:xfrm>
          <a:prstGeom prst="chevron">
            <a:avLst>
              <a:gd name="adj" fmla="val 36344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lvl="0" algn="ctr" defTabSz="533400">
              <a:lnSpc>
                <a:spcPct val="90000"/>
              </a:lnSpc>
              <a:spcAft>
                <a:spcPct val="35000"/>
              </a:spcAft>
            </a:pPr>
            <a:r>
              <a:rPr lang="en-US" altLang="zh-TW" sz="1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Action Plan</a:t>
            </a:r>
          </a:p>
        </p:txBody>
      </p:sp>
      <p:sp>
        <p:nvSpPr>
          <p:cNvPr id="17" name="文字方塊 16"/>
          <p:cNvSpPr txBox="1"/>
          <p:nvPr userDrawn="1"/>
        </p:nvSpPr>
        <p:spPr>
          <a:xfrm>
            <a:off x="0" y="260648"/>
            <a:ext cx="1898819" cy="5078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1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alligraphy" panose="03010101010101010101" pitchFamily="66" charset="0"/>
              </a:rPr>
              <a:t>AOI Highlight</a:t>
            </a:r>
            <a:r>
              <a:rPr lang="en-US" sz="1100" b="1" i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alligraphy" panose="03010101010101010101" pitchFamily="66" charset="0"/>
              </a:rPr>
              <a:t> Event</a:t>
            </a:r>
            <a:endParaRPr lang="en-US" sz="1100" b="1" i="1" dirty="0">
              <a:solidFill>
                <a:schemeClr val="tx1">
                  <a:lumMod val="65000"/>
                  <a:lumOff val="35000"/>
                </a:schemeClr>
              </a:solidFill>
              <a:latin typeface="Lucida Calligraphy" panose="03010101010101010101" pitchFamily="66" charset="0"/>
            </a:endParaRPr>
          </a:p>
          <a:p>
            <a:pPr algn="l"/>
            <a:r>
              <a:rPr lang="en-US" sz="1600" b="0" dirty="0">
                <a:solidFill>
                  <a:srgbClr val="CC3300"/>
                </a:solidFill>
                <a:latin typeface="Bauhaus 93" panose="04030905020B02020C02" pitchFamily="82" charset="0"/>
              </a:rPr>
              <a:t>S730 Defect Team</a:t>
            </a:r>
          </a:p>
        </p:txBody>
      </p:sp>
    </p:spTree>
    <p:extLst>
      <p:ext uri="{BB962C8B-B14F-4D97-AF65-F5344CB8AC3E}">
        <p14:creationId xmlns:p14="http://schemas.microsoft.com/office/powerpoint/2010/main" val="2360404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42950" indent="-285750">
              <a:spcBef>
                <a:spcPts val="1000"/>
              </a:spcBef>
              <a:buFont typeface="Arial" pitchFamily="34" charset="0"/>
              <a:buChar char="•"/>
              <a:defRPr/>
            </a:lvl2pPr>
            <a:lvl3pPr>
              <a:spcBef>
                <a:spcPts val="1000"/>
              </a:spcBef>
              <a:defRPr/>
            </a:lvl3pPr>
            <a:lvl4pPr marL="1714500" indent="-342900">
              <a:spcBef>
                <a:spcPts val="1000"/>
              </a:spcBef>
              <a:buFont typeface="Calibri" pitchFamily="34" charset="0"/>
              <a:buChar char="»"/>
              <a:defRPr/>
            </a:lvl4pPr>
            <a:lvl5pPr marL="2057400" indent="-228600">
              <a:spcBef>
                <a:spcPts val="1000"/>
              </a:spcBef>
              <a:buFont typeface="Arial" pitchFamily="34" charset="0"/>
              <a:buChar char="»"/>
              <a:defRPr/>
            </a:lvl5pPr>
          </a:lstStyle>
          <a:p>
            <a:pPr lvl="0"/>
            <a:r>
              <a:rPr lang="en-US" altLang="zh-TW" dirty="0"/>
              <a:t>Click to edit Master text styles</a:t>
            </a:r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  <a:endParaRPr lang="zh-TW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680D2-7FDF-4135-982B-42BBCB547B39}" type="datetime1">
              <a:rPr lang="zh-TW" altLang="en-US"/>
              <a:pPr>
                <a:defRPr/>
              </a:pPr>
              <a:t>2024/10/21</a:t>
            </a:fld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10B2432-A20E-4E26-94E6-104434F1F062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1120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AD114F-B2F7-49D6-84C2-BEBF7C5739ED}" type="datetime1">
              <a:rPr lang="zh-TW" altLang="en-US"/>
              <a:pPr>
                <a:defRPr/>
              </a:pPr>
              <a:t>2024/10/21</a:t>
            </a:fld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D8C9091-334D-4D2D-81D2-8FCC512423D2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1262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E12379-5E08-4DCD-8D58-414798F05313}" type="datetime1">
              <a:rPr lang="zh-TW" altLang="en-US"/>
              <a:pPr>
                <a:defRPr/>
              </a:pPr>
              <a:t>2024/10/21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ECFAE55-6585-4179-99E2-ACF000E4A327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9821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0EBB0F-14A2-4190-86A3-9636FD7A888E}" type="datetime1">
              <a:rPr lang="zh-TW" altLang="en-US"/>
              <a:pPr>
                <a:defRPr/>
              </a:pPr>
              <a:t>2024/10/21</a:t>
            </a:fld>
            <a:endParaRPr lang="zh-TW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A4EB1E-05BF-4B7D-BD16-48CA8D78EE43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2946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44DBA1-126E-41A1-A531-A26B3F9257A6}" type="datetime1">
              <a:rPr lang="zh-TW" altLang="en-US"/>
              <a:pPr>
                <a:defRPr/>
              </a:pPr>
              <a:t>2024/10/21</a:t>
            </a:fld>
            <a:endParaRPr lang="zh-TW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A10F7A5-06E4-4075-B789-BD63EF0624B7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244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A334A2-72CE-4E4F-B739-E3603839837D}" type="datetime1">
              <a:rPr lang="zh-TW" altLang="en-US"/>
              <a:pPr>
                <a:defRPr/>
              </a:pPr>
              <a:t>2024/10/21</a:t>
            </a:fld>
            <a:endParaRPr lang="zh-TW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2A3647F-B5CB-4C0D-A009-B847CBF56DA1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1095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EEA13-B897-446A-9E05-35D1B64E177F}" type="datetime1">
              <a:rPr lang="zh-TW" altLang="en-US"/>
              <a:pPr>
                <a:defRPr/>
              </a:pPr>
              <a:t>2024/10/21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99009B8-C727-446A-BB14-3FF14188E03E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744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996E2F-0C21-4EB4-8701-E162043E43C4}" type="datetime1">
              <a:rPr lang="zh-TW" altLang="en-US"/>
              <a:pPr>
                <a:defRPr/>
              </a:pPr>
              <a:t>2024/10/21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B18E4B5-6C1A-476F-A70A-20E87078FF2A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1150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6A5CD9D-9D6D-4889-90A9-F8A0134ABA04}" type="datetime1">
              <a:rPr lang="zh-TW" altLang="en-US"/>
              <a:pPr>
                <a:defRPr/>
              </a:pPr>
              <a:t>2024/10/21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35375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kumimoji="0" sz="1200">
                <a:solidFill>
                  <a:srgbClr val="7F7F7F"/>
                </a:solidFill>
              </a:defRPr>
            </a:lvl1pPr>
          </a:lstStyle>
          <a:p>
            <a:fld id="{D419ED81-ED36-436D-8B37-3EE69C921561}" type="slidenum">
              <a:rPr lang="zh-TW" altLang="en-US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6" r:id="rId12"/>
    <p:sldLayoutId id="2147483767" r:id="rId13"/>
    <p:sldLayoutId id="2147483768" r:id="rId14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D006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rgbClr val="D00600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D00600"/>
        </a:buClr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f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file:///\\ctos-pc\CaptureScreen\S200\PE\PRE\2024-10-14" TargetMode="External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://ntdept2/sites/S000/S200/S210/OI/Forms/AllItems.aspx" TargetMode="Externa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170204" y="1080269"/>
            <a:ext cx="8794335" cy="184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rgbClr val="E61C0E"/>
                </a:solidFill>
                <a:latin typeface="+mn-lt"/>
                <a:ea typeface="+mn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00600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>
              <a:defRPr/>
            </a:pPr>
            <a:r>
              <a:rPr lang="en-US" altLang="zh-TW" sz="3200" dirty="0">
                <a:solidFill>
                  <a:srgbClr val="C00000"/>
                </a:solidFill>
                <a:latin typeface="+mj-lt"/>
              </a:rPr>
              <a:t>20241014 scratch issue</a:t>
            </a:r>
            <a:endParaRPr kumimoji="1" lang="en-US" altLang="zh-TW" sz="3200" dirty="0">
              <a:solidFill>
                <a:srgbClr val="C00000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1E2D320-B74D-994A-A0F3-CE258D94A3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A3647F-B5CB-4C0D-A009-B847CBF56DA1}" type="slidenum">
              <a:rPr lang="zh-TW" altLang="en-US" smtClean="0"/>
              <a:pPr/>
              <a:t>9</a:t>
            </a:fld>
            <a:endParaRPr lang="zh-TW" altLang="en-US"/>
          </a:p>
        </p:txBody>
      </p:sp>
      <p:pic>
        <p:nvPicPr>
          <p:cNvPr id="3" name="圖片 2" descr="一張含有 文字, 螢幕擷取畫面, 地圖, 黑與白 的圖片&#10;&#10;自動產生的描述">
            <a:extLst>
              <a:ext uri="{FF2B5EF4-FFF2-40B4-BE49-F238E27FC236}">
                <a16:creationId xmlns:a16="http://schemas.microsoft.com/office/drawing/2014/main" id="{D7228FBB-5DDF-D6A6-27F6-60E2EC9823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00" t="2751" r="4851" b="-399"/>
          <a:stretch/>
        </p:blipFill>
        <p:spPr>
          <a:xfrm>
            <a:off x="4572000" y="2452803"/>
            <a:ext cx="4441935" cy="3240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108164E-5BE7-DBA0-26D5-50F3AFB65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20" y="1167980"/>
            <a:ext cx="1629826" cy="1222369"/>
          </a:xfrm>
          <a:prstGeom prst="rect">
            <a:avLst/>
          </a:prstGeom>
        </p:spPr>
      </p:pic>
      <p:pic>
        <p:nvPicPr>
          <p:cNvPr id="5" name="圖片 4" descr="一張含有 螢幕擷取畫面, 地圖, 黑與白, 文字 的圖片&#10;&#10;自動產生的描述">
            <a:extLst>
              <a:ext uri="{FF2B5EF4-FFF2-40B4-BE49-F238E27FC236}">
                <a16:creationId xmlns:a16="http://schemas.microsoft.com/office/drawing/2014/main" id="{AEDC255F-9785-1C9C-DB36-084EC20FAE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50" t="1176" r="4851" b="-399"/>
          <a:stretch/>
        </p:blipFill>
        <p:spPr>
          <a:xfrm>
            <a:off x="130243" y="2456021"/>
            <a:ext cx="4320000" cy="3240000"/>
          </a:xfrm>
          <a:prstGeom prst="rect">
            <a:avLst/>
          </a:prstGeom>
        </p:spPr>
      </p:pic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6C435110-FFF1-D809-AD98-48AA998E03E5}"/>
              </a:ext>
            </a:extLst>
          </p:cNvPr>
          <p:cNvSpPr txBox="1">
            <a:spLocks/>
          </p:cNvSpPr>
          <p:nvPr/>
        </p:nvSpPr>
        <p:spPr>
          <a:xfrm>
            <a:off x="269311" y="6073983"/>
            <a:ext cx="8640960" cy="48240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zh-TW" sz="1600">
                <a:latin typeface="Aptos Black" panose="020B0004020202020204" pitchFamily="34" charset="0"/>
              </a:rPr>
              <a:t>FA</a:t>
            </a:r>
            <a:r>
              <a:rPr kumimoji="0" lang="zh-TW" altLang="en-US" sz="1600">
                <a:latin typeface="Aptos Black" panose="020B0004020202020204" pitchFamily="34" charset="0"/>
              </a:rPr>
              <a:t> </a:t>
            </a:r>
            <a:r>
              <a:rPr kumimoji="0" lang="en-US" altLang="zh-TW" sz="1600">
                <a:latin typeface="Aptos Black" panose="020B0004020202020204" pitchFamily="34" charset="0"/>
              </a:rPr>
              <a:t>result : Field OX </a:t>
            </a:r>
            <a:r>
              <a:rPr kumimoji="0" lang="zh-TW" altLang="en-US" sz="1600">
                <a:latin typeface="Aptos Black" panose="020B0004020202020204" pitchFamily="34" charset="0"/>
              </a:rPr>
              <a:t>刮傷</a:t>
            </a:r>
            <a:r>
              <a:rPr kumimoji="0" lang="en-US" altLang="zh-TW" sz="1600">
                <a:latin typeface="Aptos Black" panose="020B0004020202020204" pitchFamily="34" charset="0"/>
              </a:rPr>
              <a:t>,</a:t>
            </a:r>
            <a:r>
              <a:rPr kumimoji="0" lang="zh-TW" altLang="en-US" sz="1600">
                <a:latin typeface="Aptos Black" panose="020B0004020202020204" pitchFamily="34" charset="0"/>
              </a:rPr>
              <a:t> </a:t>
            </a:r>
            <a:r>
              <a:rPr kumimoji="0" lang="en-US" altLang="zh-TW" sz="1600">
                <a:latin typeface="Aptos Black" panose="020B0004020202020204" pitchFamily="34" charset="0"/>
              </a:rPr>
              <a:t>Poly</a:t>
            </a:r>
            <a:r>
              <a:rPr kumimoji="0" lang="zh-TW" altLang="en-US" sz="1600">
                <a:latin typeface="Aptos Black" panose="020B0004020202020204" pitchFamily="34" charset="0"/>
              </a:rPr>
              <a:t>倒灌 </a:t>
            </a:r>
            <a:r>
              <a:rPr kumimoji="0" lang="en-US" altLang="zh-TW" sz="1600">
                <a:latin typeface="Aptos Black" panose="020B0004020202020204" pitchFamily="34" charset="0"/>
              </a:rPr>
              <a:t>suppose by</a:t>
            </a:r>
            <a:r>
              <a:rPr kumimoji="0" lang="zh-TW" altLang="en-US" sz="1600">
                <a:latin typeface="Aptos Black" panose="020B0004020202020204" pitchFamily="34" charset="0"/>
              </a:rPr>
              <a:t> </a:t>
            </a:r>
            <a:r>
              <a:rPr kumimoji="0" lang="en-US" altLang="zh-TW" sz="1600">
                <a:latin typeface="Aptos Black" panose="020B0004020202020204" pitchFamily="34" charset="0"/>
              </a:rPr>
              <a:t>FOX-Dep issue </a:t>
            </a:r>
            <a:endParaRPr kumimoji="0" lang="en-US" sz="1600" dirty="0">
              <a:latin typeface="Aptos Black" panose="020B00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A9AB988-936A-81E8-23F8-7275F7588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515" y="460993"/>
            <a:ext cx="882001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Discipline 2.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描述問題及現況掌握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Describe the Problem</a:t>
            </a:r>
          </a:p>
          <a:p>
            <a:pPr>
              <a:defRPr/>
            </a:pPr>
            <a:r>
              <a:rPr lang="en-US" altLang="zh-TW" sz="1200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(WHO detected the problem? WHAT is wrong? State the problem in terms of object and defect. WHERE the problem was first detected, describe location of the detection, lot #,  WHEN and HOW it was detected)</a:t>
            </a:r>
            <a:r>
              <a:rPr lang="en-US" altLang="zh-TW" sz="1200" dirty="0">
                <a:solidFill>
                  <a:srgbClr val="4D4D4D"/>
                </a:solidFill>
                <a:latin typeface="+mn-lt"/>
                <a:ea typeface="新細明體" pitchFamily="18" charset="-120"/>
              </a:rPr>
              <a:t> </a:t>
            </a:r>
            <a:endParaRPr lang="zh-TW" altLang="en-US" sz="1200" dirty="0">
              <a:solidFill>
                <a:srgbClr val="4D4D4D"/>
              </a:solidFill>
              <a:latin typeface="+mn-lt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31494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0316110-7BF9-A301-0CE3-2833358D73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10B2432-A20E-4E26-94E6-104434F1F062}" type="slidenum">
              <a:rPr lang="zh-TW" altLang="en-US" smtClean="0"/>
              <a:pPr/>
              <a:t>10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93C849-1F1B-945A-217C-929FEE06E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18" y="1550511"/>
            <a:ext cx="5332276" cy="433210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EB320ED-FFD7-F081-C8B3-F72E68F1D400}"/>
              </a:ext>
            </a:extLst>
          </p:cNvPr>
          <p:cNvSpPr/>
          <p:nvPr/>
        </p:nvSpPr>
        <p:spPr>
          <a:xfrm>
            <a:off x="609718" y="5085477"/>
            <a:ext cx="532859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C10F758-C005-E8F4-AD14-4D76DF0997B0}"/>
              </a:ext>
            </a:extLst>
          </p:cNvPr>
          <p:cNvSpPr/>
          <p:nvPr/>
        </p:nvSpPr>
        <p:spPr>
          <a:xfrm>
            <a:off x="591963" y="4399339"/>
            <a:ext cx="532859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B3C4E12-C19E-F015-B6CC-6C78A485AE64}"/>
              </a:ext>
            </a:extLst>
          </p:cNvPr>
          <p:cNvSpPr/>
          <p:nvPr/>
        </p:nvSpPr>
        <p:spPr>
          <a:xfrm>
            <a:off x="600840" y="4140203"/>
            <a:ext cx="532859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119198B3-D13E-0BCB-D8CC-37083287F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95" y="225100"/>
            <a:ext cx="882001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Discipline 2.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描述問題及現況掌握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Describe the Problem</a:t>
            </a:r>
          </a:p>
          <a:p>
            <a:pPr>
              <a:defRPr/>
            </a:pPr>
            <a:r>
              <a:rPr lang="en-US" altLang="zh-TW" sz="1200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(WHO detected the problem? WHAT is wrong? State the problem in terms of object and defect. WHERE the problem was first detected, describe location of the detection, lot #,  WHEN and HOW it was detected)</a:t>
            </a:r>
            <a:r>
              <a:rPr lang="en-US" altLang="zh-TW" sz="1200" dirty="0">
                <a:solidFill>
                  <a:srgbClr val="4D4D4D"/>
                </a:solidFill>
                <a:latin typeface="+mn-lt"/>
                <a:ea typeface="新細明體" pitchFamily="18" charset="-120"/>
              </a:rPr>
              <a:t> </a:t>
            </a:r>
            <a:endParaRPr lang="zh-TW" altLang="en-US" sz="1200" dirty="0">
              <a:solidFill>
                <a:srgbClr val="4D4D4D"/>
              </a:solidFill>
              <a:latin typeface="+mn-lt"/>
              <a:ea typeface="新細明體" pitchFamily="18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95C0B77-719C-DA3A-1C11-C38FCDC76B0C}"/>
              </a:ext>
            </a:extLst>
          </p:cNvPr>
          <p:cNvSpPr txBox="1"/>
          <p:nvPr/>
        </p:nvSpPr>
        <p:spPr>
          <a:xfrm>
            <a:off x="580119" y="5969013"/>
            <a:ext cx="754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OP. 5001~6533 , </a:t>
            </a:r>
            <a:r>
              <a:rPr lang="zh-TW" altLang="en-US" dirty="0"/>
              <a:t>從</a:t>
            </a:r>
            <a:r>
              <a:rPr lang="en-US" altLang="zh-TW" dirty="0"/>
              <a:t>SEM</a:t>
            </a:r>
            <a:r>
              <a:rPr lang="zh-TW" altLang="en-US" dirty="0"/>
              <a:t>推測</a:t>
            </a:r>
            <a:r>
              <a:rPr lang="en-US" altLang="zh-TW" dirty="0"/>
              <a:t>FOX</a:t>
            </a:r>
            <a:r>
              <a:rPr lang="zh-TW" altLang="en-US" dirty="0"/>
              <a:t>後之刮傷較可能之爐管機台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F03</a:t>
            </a:r>
            <a:r>
              <a:rPr lang="zh-TW" altLang="en-US" dirty="0"/>
              <a:t>、</a:t>
            </a:r>
            <a:r>
              <a:rPr lang="en-US" altLang="zh-TW" dirty="0"/>
              <a:t>F26</a:t>
            </a:r>
            <a:r>
              <a:rPr lang="zh-TW" altLang="en-US" dirty="0"/>
              <a:t>、</a:t>
            </a:r>
            <a:r>
              <a:rPr lang="en-US" altLang="zh-TW" dirty="0"/>
              <a:t>F16</a:t>
            </a:r>
            <a:endParaRPr 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A7E614A-3977-448C-7D06-F35AF1539B28}"/>
              </a:ext>
            </a:extLst>
          </p:cNvPr>
          <p:cNvSpPr txBox="1"/>
          <p:nvPr/>
        </p:nvSpPr>
        <p:spPr>
          <a:xfrm>
            <a:off x="161995" y="103983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1800" b="0" i="0" u="none" strike="noStrike" kern="1200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L054AI-YBS05V-24400350</a:t>
            </a:r>
            <a:r>
              <a:rPr kumimoji="0" lang="zh-TW" altLang="en-US" sz="1800" b="0" i="0" u="none" strike="noStrike" kern="1200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</a:t>
            </a:r>
            <a:r>
              <a:rPr kumimoji="0" lang="en-US" altLang="zh-TW" sz="1800" b="0" i="0" u="none" strike="noStrike" kern="1200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lot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296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FB66F6C-21D2-68B7-F4D5-9C6A87DBE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96" y="549040"/>
            <a:ext cx="2989422" cy="2880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088838A-616B-19E2-C870-726404908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645384"/>
            <a:ext cx="2919392" cy="2880000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249714" y="620688"/>
            <a:ext cx="648072" cy="338554"/>
          </a:xfrm>
          <a:prstGeom prst="rect">
            <a:avLst/>
          </a:prstGeom>
          <a:noFill/>
        </p:spPr>
        <p:txBody>
          <a:bodyPr/>
          <a:lstStyle>
            <a:defPPr>
              <a:defRPr lang="zh-TW"/>
            </a:defPPr>
            <a:lvl1pPr marL="0" marR="0" indent="0" defTabSz="914400" eaLnBrk="0" latinLnBrk="0" hangingPunct="0">
              <a:lnSpc>
                <a:spcPct val="100000"/>
              </a:lnSpc>
              <a:spcBef>
                <a:spcPct val="20000"/>
              </a:spcBef>
              <a:buClr>
                <a:srgbClr val="C00000"/>
              </a:buClr>
              <a:buSzTx/>
              <a:buFont typeface="Wingdings" pitchFamily="2" charset="2"/>
              <a:buNone/>
              <a:tabLst/>
              <a:defRPr kumimoji="0" sz="16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微軟正黑體" panose="020B0604030504040204" pitchFamily="34" charset="-120"/>
                <a:cs typeface="Arial" pitchFamily="34" charset="0"/>
              </a:defRPr>
            </a:lvl1pPr>
            <a:lvl2pPr marL="628650" marR="0" indent="-228600" defTabSz="914400" eaLnBrk="0" latinLnBrk="0" hangingPunct="0">
              <a:lnSpc>
                <a:spcPct val="100000"/>
              </a:lnSpc>
              <a:spcBef>
                <a:spcPct val="20000"/>
              </a:spcBef>
              <a:buClr>
                <a:srgbClr val="3333FF"/>
              </a:buClr>
              <a:buSzTx/>
              <a:buFont typeface="Wingdings" pitchFamily="2" charset="2"/>
              <a:buChar char="l"/>
              <a:tabLst/>
              <a:defRPr sz="1600" b="1" baseline="0">
                <a:ea typeface="微軟正黑體" panose="020B0604030504040204" pitchFamily="34" charset="-120"/>
                <a:cs typeface="Arial" pitchFamily="34" charset="0"/>
              </a:defRPr>
            </a:lvl2pPr>
            <a:lvl3pPr marL="895350" marR="0" indent="-266700" defTabSz="914400" eaLnBrk="0" latinLnBrk="0" hangingPunct="0">
              <a:lnSpc>
                <a:spcPct val="100000"/>
              </a:lnSpc>
              <a:spcBef>
                <a:spcPct val="20000"/>
              </a:spcBef>
              <a:buClr>
                <a:srgbClr val="00B050"/>
              </a:buClr>
              <a:buSzTx/>
              <a:buFont typeface="Wingdings" panose="05000000000000000000" pitchFamily="2" charset="2"/>
              <a:buChar char="v"/>
              <a:tabLst/>
              <a:defRPr sz="1600" b="0" baseline="0">
                <a:ea typeface="微軟正黑體" panose="020B0604030504040204" pitchFamily="34" charset="-12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latin typeface="+mn-lt"/>
                <a:ea typeface="+mn-ea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latin typeface="+mn-lt"/>
                <a:ea typeface="+mn-ea"/>
                <a:cs typeface="Arial" pitchFamily="34" charset="0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r>
              <a:rPr lang="en-US" altLang="zh-TW" dirty="0">
                <a:solidFill>
                  <a:schemeClr val="tx1"/>
                </a:solidFill>
              </a:rPr>
              <a:t>#2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886075A-7B22-8C71-6CE6-BCC76FE3FD9C}"/>
              </a:ext>
            </a:extLst>
          </p:cNvPr>
          <p:cNvSpPr txBox="1"/>
          <p:nvPr/>
        </p:nvSpPr>
        <p:spPr>
          <a:xfrm>
            <a:off x="272796" y="3763779"/>
            <a:ext cx="648072" cy="338554"/>
          </a:xfrm>
          <a:prstGeom prst="rect">
            <a:avLst/>
          </a:prstGeom>
          <a:noFill/>
        </p:spPr>
        <p:txBody>
          <a:bodyPr/>
          <a:lstStyle>
            <a:defPPr>
              <a:defRPr lang="zh-TW"/>
            </a:defPPr>
            <a:lvl1pPr marL="0" marR="0" indent="0" defTabSz="914400" eaLnBrk="0" latinLnBrk="0" hangingPunct="0">
              <a:lnSpc>
                <a:spcPct val="100000"/>
              </a:lnSpc>
              <a:spcBef>
                <a:spcPct val="20000"/>
              </a:spcBef>
              <a:buClr>
                <a:srgbClr val="C00000"/>
              </a:buClr>
              <a:buSzTx/>
              <a:buFont typeface="Wingdings" pitchFamily="2" charset="2"/>
              <a:buNone/>
              <a:tabLst/>
              <a:defRPr kumimoji="0" sz="16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微軟正黑體" panose="020B0604030504040204" pitchFamily="34" charset="-120"/>
                <a:cs typeface="Arial" pitchFamily="34" charset="0"/>
              </a:defRPr>
            </a:lvl1pPr>
            <a:lvl2pPr marL="628650" marR="0" indent="-228600" defTabSz="914400" eaLnBrk="0" latinLnBrk="0" hangingPunct="0">
              <a:lnSpc>
                <a:spcPct val="100000"/>
              </a:lnSpc>
              <a:spcBef>
                <a:spcPct val="20000"/>
              </a:spcBef>
              <a:buClr>
                <a:srgbClr val="3333FF"/>
              </a:buClr>
              <a:buSzTx/>
              <a:buFont typeface="Wingdings" pitchFamily="2" charset="2"/>
              <a:buChar char="l"/>
              <a:tabLst/>
              <a:defRPr sz="1600" b="1" baseline="0">
                <a:ea typeface="微軟正黑體" panose="020B0604030504040204" pitchFamily="34" charset="-120"/>
                <a:cs typeface="Arial" pitchFamily="34" charset="0"/>
              </a:defRPr>
            </a:lvl2pPr>
            <a:lvl3pPr marL="895350" marR="0" indent="-266700" defTabSz="914400" eaLnBrk="0" latinLnBrk="0" hangingPunct="0">
              <a:lnSpc>
                <a:spcPct val="100000"/>
              </a:lnSpc>
              <a:spcBef>
                <a:spcPct val="20000"/>
              </a:spcBef>
              <a:buClr>
                <a:srgbClr val="00B050"/>
              </a:buClr>
              <a:buSzTx/>
              <a:buFont typeface="Wingdings" panose="05000000000000000000" pitchFamily="2" charset="2"/>
              <a:buChar char="v"/>
              <a:tabLst/>
              <a:defRPr sz="1600" b="0" baseline="0">
                <a:ea typeface="微軟正黑體" panose="020B0604030504040204" pitchFamily="34" charset="-12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–"/>
              <a:defRPr sz="2400">
                <a:latin typeface="+mn-lt"/>
                <a:ea typeface="+mn-ea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00600"/>
              </a:buClr>
              <a:buFont typeface="Arial" charset="0"/>
              <a:buChar char="»"/>
              <a:defRPr sz="2400">
                <a:latin typeface="+mn-lt"/>
                <a:ea typeface="+mn-ea"/>
                <a:cs typeface="Arial" pitchFamily="34" charset="0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r>
              <a:rPr lang="en-US" altLang="zh-TW" dirty="0">
                <a:solidFill>
                  <a:schemeClr val="tx1"/>
                </a:solidFill>
              </a:rPr>
              <a:t>#4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12" name="圖片 11" descr="一張含有 螢幕擷取畫面, 鮮豔, Rectangle, 平行 的圖片&#10;&#10;自動產生的描述">
            <a:extLst>
              <a:ext uri="{FF2B5EF4-FFF2-40B4-BE49-F238E27FC236}">
                <a16:creationId xmlns:a16="http://schemas.microsoft.com/office/drawing/2014/main" id="{B5013DE1-A225-0822-1381-A5EDD3B5B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300" y="908720"/>
            <a:ext cx="2880000" cy="2160000"/>
          </a:xfrm>
          <a:prstGeom prst="rect">
            <a:avLst/>
          </a:prstGeom>
        </p:spPr>
      </p:pic>
      <p:pic>
        <p:nvPicPr>
          <p:cNvPr id="16" name="圖片 15" descr="一張含有 螢幕擷取畫面 的圖片&#10;&#10;自動產生的描述">
            <a:extLst>
              <a:ext uri="{FF2B5EF4-FFF2-40B4-BE49-F238E27FC236}">
                <a16:creationId xmlns:a16="http://schemas.microsoft.com/office/drawing/2014/main" id="{EB55D796-20FD-EF52-CC8E-A2B84A00CA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908720"/>
            <a:ext cx="2880000" cy="2160000"/>
          </a:xfrm>
          <a:prstGeom prst="rect">
            <a:avLst/>
          </a:prstGeom>
        </p:spPr>
      </p:pic>
      <p:pic>
        <p:nvPicPr>
          <p:cNvPr id="18" name="圖片 17" descr="一張含有 螢幕擷取畫面, 文字, 鮮豔, 藝術 的圖片&#10;&#10;自動產生的描述">
            <a:extLst>
              <a:ext uri="{FF2B5EF4-FFF2-40B4-BE49-F238E27FC236}">
                <a16:creationId xmlns:a16="http://schemas.microsoft.com/office/drawing/2014/main" id="{61A21B5D-CCC7-EFC1-5006-9421B56DC9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218" y="3933296"/>
            <a:ext cx="2880000" cy="2160000"/>
          </a:xfrm>
          <a:prstGeom prst="rect">
            <a:avLst/>
          </a:prstGeom>
        </p:spPr>
      </p:pic>
      <p:pic>
        <p:nvPicPr>
          <p:cNvPr id="21" name="圖片 20" descr="一張含有 螢幕擷取畫面, 文字, 鮮豔 的圖片&#10;&#10;自動產生的描述">
            <a:extLst>
              <a:ext uri="{FF2B5EF4-FFF2-40B4-BE49-F238E27FC236}">
                <a16:creationId xmlns:a16="http://schemas.microsoft.com/office/drawing/2014/main" id="{A57B43B4-27E5-56AD-B78F-2C6C0A8CC6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933296"/>
            <a:ext cx="288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215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251520" y="5589240"/>
            <a:ext cx="8640960" cy="1224136"/>
          </a:xfrm>
        </p:spPr>
        <p:txBody>
          <a:bodyPr/>
          <a:lstStyle/>
          <a:p>
            <a:pPr marL="0" indent="0">
              <a:buNone/>
            </a:pPr>
            <a:r>
              <a:rPr lang="en-US" altLang="zh-TW" u="sng" dirty="0">
                <a:latin typeface="Cambria" panose="02040503050406030204" pitchFamily="18" charset="0"/>
                <a:ea typeface="Cambria" panose="02040503050406030204" pitchFamily="18" charset="0"/>
              </a:rPr>
              <a:t>24393700-C089JI-Y1D177-8701-op</a:t>
            </a:r>
          </a:p>
          <a:p>
            <a:pPr marL="285750" lvl="1" indent="-285750"/>
            <a:r>
              <a:rPr lang="en-US" altLang="zh-TW" sz="1400" dirty="0">
                <a:latin typeface="Cambria" panose="02040503050406030204" pitchFamily="18" charset="0"/>
                <a:ea typeface="Cambria" panose="02040503050406030204" pitchFamily="18" charset="0"/>
              </a:rPr>
              <a:t>AOI scan defect rate: 0.02~0.24%</a:t>
            </a:r>
          </a:p>
          <a:p>
            <a:pPr marL="285750" lvl="1" indent="-285750"/>
            <a:r>
              <a:rPr lang="en-US" altLang="zh-TW" sz="1400" dirty="0">
                <a:latin typeface="Cambria" panose="02040503050406030204" pitchFamily="18" charset="0"/>
                <a:ea typeface="Cambria" panose="02040503050406030204" pitchFamily="18" charset="0"/>
              </a:rPr>
              <a:t>OM check #2, 4 by scratch issue</a:t>
            </a:r>
          </a:p>
          <a:p>
            <a:pPr marL="285750" lvl="1" indent="-285750"/>
            <a:r>
              <a:rPr lang="en-US" altLang="zh-TW" sz="1400" dirty="0">
                <a:latin typeface="Cambria" panose="02040503050406030204" pitchFamily="18" charset="0"/>
                <a:ea typeface="Cambria" panose="02040503050406030204" pitchFamily="18" charset="0"/>
              </a:rPr>
              <a:t>Product for S200 check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563E924-9F94-A28D-E4AB-A0A334DC2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544552"/>
            <a:ext cx="7595493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832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0316110-7BF9-A301-0CE3-2833358D73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10B2432-A20E-4E26-94E6-104434F1F062}" type="slidenum">
              <a:rPr lang="zh-TW" altLang="en-US" smtClean="0"/>
              <a:pPr/>
              <a:t>13</a:t>
            </a:fld>
            <a:endParaRPr lang="zh-TW" alt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119198B3-D13E-0BCB-D8CC-37083287F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95" y="225100"/>
            <a:ext cx="882001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Discipline 2.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描述問題及現況掌握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Describe the Problem</a:t>
            </a:r>
          </a:p>
          <a:p>
            <a:pPr>
              <a:defRPr/>
            </a:pPr>
            <a:r>
              <a:rPr lang="en-US" altLang="zh-TW" sz="1200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(WHO detected the problem? WHAT is wrong? State the problem in terms of object and defect. WHERE the problem was first detected, describe location of the detection, lot #,  WHEN and HOW it was detected)</a:t>
            </a:r>
            <a:r>
              <a:rPr lang="en-US" altLang="zh-TW" sz="1200" dirty="0">
                <a:solidFill>
                  <a:srgbClr val="4D4D4D"/>
                </a:solidFill>
                <a:latin typeface="+mn-lt"/>
                <a:ea typeface="新細明體" pitchFamily="18" charset="-120"/>
              </a:rPr>
              <a:t> </a:t>
            </a:r>
            <a:endParaRPr lang="zh-TW" altLang="en-US" sz="1200" dirty="0">
              <a:solidFill>
                <a:srgbClr val="4D4D4D"/>
              </a:solidFill>
              <a:latin typeface="+mn-lt"/>
              <a:ea typeface="新細明體" pitchFamily="18" charset="-120"/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52477D66-6946-CBBE-C50C-5150908F0909}"/>
              </a:ext>
            </a:extLst>
          </p:cNvPr>
          <p:cNvSpPr txBox="1"/>
          <p:nvPr/>
        </p:nvSpPr>
        <p:spPr>
          <a:xfrm>
            <a:off x="323528" y="1013529"/>
            <a:ext cx="4010970" cy="879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TW" dirty="0"/>
              <a:t>Issue date :  F03 Move-in 10/9 14:56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TW" dirty="0"/>
              <a:t>F03 10/8  FORK-1 transfer alarm issue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C040FB4-089C-4FEE-A2D7-4E05546EC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57" y="2185709"/>
            <a:ext cx="8102607" cy="246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77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0316110-7BF9-A301-0CE3-2833358D73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10B2432-A20E-4E26-94E6-104434F1F062}" type="slidenum">
              <a:rPr lang="zh-TW" altLang="en-US" smtClean="0"/>
              <a:pPr/>
              <a:t>14</a:t>
            </a:fld>
            <a:endParaRPr lang="zh-TW" alt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119198B3-D13E-0BCB-D8CC-37083287F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95" y="225100"/>
            <a:ext cx="882001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Discipline 2.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描述問題及現況掌握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Describe the Problem</a:t>
            </a:r>
          </a:p>
          <a:p>
            <a:pPr>
              <a:defRPr/>
            </a:pPr>
            <a:r>
              <a:rPr lang="en-US" altLang="zh-TW" sz="1200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(WHO detected the problem? WHAT is wrong? State the problem in terms of object and defect. WHERE the problem was first detected, describe location of the detection, lot #,  WHEN and HOW it was detected)</a:t>
            </a:r>
            <a:r>
              <a:rPr lang="en-US" altLang="zh-TW" sz="1200" dirty="0">
                <a:solidFill>
                  <a:srgbClr val="4D4D4D"/>
                </a:solidFill>
                <a:latin typeface="+mn-lt"/>
                <a:ea typeface="新細明體" pitchFamily="18" charset="-120"/>
              </a:rPr>
              <a:t> </a:t>
            </a:r>
            <a:endParaRPr lang="zh-TW" altLang="en-US" sz="1200" dirty="0">
              <a:solidFill>
                <a:srgbClr val="4D4D4D"/>
              </a:solidFill>
              <a:latin typeface="+mn-lt"/>
              <a:ea typeface="新細明體" pitchFamily="18" charset="-120"/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52477D66-6946-CBBE-C50C-5150908F0909}"/>
              </a:ext>
            </a:extLst>
          </p:cNvPr>
          <p:cNvSpPr txBox="1"/>
          <p:nvPr/>
        </p:nvSpPr>
        <p:spPr>
          <a:xfrm>
            <a:off x="161995" y="994541"/>
            <a:ext cx="8226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dirty="0"/>
              <a:t>F03 </a:t>
            </a:r>
            <a:r>
              <a:rPr lang="zh-TW" altLang="en-US" dirty="0"/>
              <a:t>刮傷 </a:t>
            </a:r>
            <a:r>
              <a:rPr lang="en-US" altLang="zh-TW" dirty="0"/>
              <a:t>lot : 24393700 , 24400350  , total= 2 lot/5pcs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dirty="0"/>
              <a:t>Issue </a:t>
            </a:r>
            <a:r>
              <a:rPr lang="zh-TW" altLang="en-US" dirty="0"/>
              <a:t>前</a:t>
            </a:r>
            <a:r>
              <a:rPr lang="en-US" altLang="zh-TW" dirty="0"/>
              <a:t>/</a:t>
            </a:r>
            <a:r>
              <a:rPr lang="zh-TW" altLang="en-US" dirty="0"/>
              <a:t>當 </a:t>
            </a:r>
            <a:r>
              <a:rPr lang="en-US" altLang="zh-TW" dirty="0"/>
              <a:t>batch run : 24400160 , 24400320 AOI map no scratch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TW" altLang="en-US" dirty="0"/>
              <a:t>共同 </a:t>
            </a:r>
            <a:r>
              <a:rPr lang="en-US" altLang="zh-TW" dirty="0"/>
              <a:t>zone :  C1 zone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30D72F4-4497-2B51-F56E-9C80BCD1E8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27396"/>
              </p:ext>
            </p:extLst>
          </p:nvPr>
        </p:nvGraphicFramePr>
        <p:xfrm>
          <a:off x="251520" y="1916438"/>
          <a:ext cx="8586471" cy="4824930"/>
        </p:xfrm>
        <a:graphic>
          <a:graphicData uri="http://schemas.openxmlformats.org/drawingml/2006/table">
            <a:tbl>
              <a:tblPr/>
              <a:tblGrid>
                <a:gridCol w="861425">
                  <a:extLst>
                    <a:ext uri="{9D8B030D-6E8A-4147-A177-3AD203B41FA5}">
                      <a16:colId xmlns:a16="http://schemas.microsoft.com/office/drawing/2014/main" val="700799532"/>
                    </a:ext>
                  </a:extLst>
                </a:gridCol>
                <a:gridCol w="342718">
                  <a:extLst>
                    <a:ext uri="{9D8B030D-6E8A-4147-A177-3AD203B41FA5}">
                      <a16:colId xmlns:a16="http://schemas.microsoft.com/office/drawing/2014/main" val="3426032341"/>
                    </a:ext>
                  </a:extLst>
                </a:gridCol>
                <a:gridCol w="463132">
                  <a:extLst>
                    <a:ext uri="{9D8B030D-6E8A-4147-A177-3AD203B41FA5}">
                      <a16:colId xmlns:a16="http://schemas.microsoft.com/office/drawing/2014/main" val="813924819"/>
                    </a:ext>
                  </a:extLst>
                </a:gridCol>
                <a:gridCol w="500183">
                  <a:extLst>
                    <a:ext uri="{9D8B030D-6E8A-4147-A177-3AD203B41FA5}">
                      <a16:colId xmlns:a16="http://schemas.microsoft.com/office/drawing/2014/main" val="3458851999"/>
                    </a:ext>
                  </a:extLst>
                </a:gridCol>
                <a:gridCol w="463132">
                  <a:extLst>
                    <a:ext uri="{9D8B030D-6E8A-4147-A177-3AD203B41FA5}">
                      <a16:colId xmlns:a16="http://schemas.microsoft.com/office/drawing/2014/main" val="1478441703"/>
                    </a:ext>
                  </a:extLst>
                </a:gridCol>
                <a:gridCol w="296405">
                  <a:extLst>
                    <a:ext uri="{9D8B030D-6E8A-4147-A177-3AD203B41FA5}">
                      <a16:colId xmlns:a16="http://schemas.microsoft.com/office/drawing/2014/main" val="2568128605"/>
                    </a:ext>
                  </a:extLst>
                </a:gridCol>
                <a:gridCol w="379768">
                  <a:extLst>
                    <a:ext uri="{9D8B030D-6E8A-4147-A177-3AD203B41FA5}">
                      <a16:colId xmlns:a16="http://schemas.microsoft.com/office/drawing/2014/main" val="2027357027"/>
                    </a:ext>
                  </a:extLst>
                </a:gridCol>
                <a:gridCol w="722486">
                  <a:extLst>
                    <a:ext uri="{9D8B030D-6E8A-4147-A177-3AD203B41FA5}">
                      <a16:colId xmlns:a16="http://schemas.microsoft.com/office/drawing/2014/main" val="3884176033"/>
                    </a:ext>
                  </a:extLst>
                </a:gridCol>
                <a:gridCol w="231566">
                  <a:extLst>
                    <a:ext uri="{9D8B030D-6E8A-4147-A177-3AD203B41FA5}">
                      <a16:colId xmlns:a16="http://schemas.microsoft.com/office/drawing/2014/main" val="3990273096"/>
                    </a:ext>
                  </a:extLst>
                </a:gridCol>
                <a:gridCol w="629860">
                  <a:extLst>
                    <a:ext uri="{9D8B030D-6E8A-4147-A177-3AD203B41FA5}">
                      <a16:colId xmlns:a16="http://schemas.microsoft.com/office/drawing/2014/main" val="382545057"/>
                    </a:ext>
                  </a:extLst>
                </a:gridCol>
                <a:gridCol w="398294">
                  <a:extLst>
                    <a:ext uri="{9D8B030D-6E8A-4147-A177-3AD203B41FA5}">
                      <a16:colId xmlns:a16="http://schemas.microsoft.com/office/drawing/2014/main" val="1669208972"/>
                    </a:ext>
                  </a:extLst>
                </a:gridCol>
                <a:gridCol w="565022">
                  <a:extLst>
                    <a:ext uri="{9D8B030D-6E8A-4147-A177-3AD203B41FA5}">
                      <a16:colId xmlns:a16="http://schemas.microsoft.com/office/drawing/2014/main" val="4293479699"/>
                    </a:ext>
                  </a:extLst>
                </a:gridCol>
                <a:gridCol w="296405">
                  <a:extLst>
                    <a:ext uri="{9D8B030D-6E8A-4147-A177-3AD203B41FA5}">
                      <a16:colId xmlns:a16="http://schemas.microsoft.com/office/drawing/2014/main" val="3438103429"/>
                    </a:ext>
                  </a:extLst>
                </a:gridCol>
                <a:gridCol w="1037416">
                  <a:extLst>
                    <a:ext uri="{9D8B030D-6E8A-4147-A177-3AD203B41FA5}">
                      <a16:colId xmlns:a16="http://schemas.microsoft.com/office/drawing/2014/main" val="496475945"/>
                    </a:ext>
                  </a:extLst>
                </a:gridCol>
                <a:gridCol w="1398659">
                  <a:extLst>
                    <a:ext uri="{9D8B030D-6E8A-4147-A177-3AD203B41FA5}">
                      <a16:colId xmlns:a16="http://schemas.microsoft.com/office/drawing/2014/main" val="1971882895"/>
                    </a:ext>
                  </a:extLst>
                </a:gridCol>
              </a:tblGrid>
              <a:tr h="119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Trans_Date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Entity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Location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Lot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Route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Oper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Recipe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Product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Qty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FF"/>
                          </a:solidFill>
                          <a:effectLst/>
                          <a:latin typeface="Calibri Light" panose="020F0302020204030204" pitchFamily="34" charset="0"/>
                        </a:rPr>
                        <a:t>CURR OPER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FF"/>
                          </a:solidFill>
                          <a:effectLst/>
                          <a:latin typeface="Calibri Light" panose="020F0302020204030204" pitchFamily="34" charset="0"/>
                        </a:rPr>
                        <a:t>GRADE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FF"/>
                          </a:solidFill>
                          <a:effectLst/>
                          <a:latin typeface="Calibri Light" panose="020F0302020204030204" pitchFamily="34" charset="0"/>
                        </a:rPr>
                        <a:t>PROGRAM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FF"/>
                          </a:solidFill>
                          <a:effectLst/>
                          <a:latin typeface="Calibri Light" panose="020F0302020204030204" pitchFamily="34" charset="0"/>
                        </a:rPr>
                        <a:t>EQID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FF"/>
                          </a:solidFill>
                          <a:effectLst/>
                          <a:latin typeface="Calibri Light" panose="020F0302020204030204" pitchFamily="34" charset="0"/>
                        </a:rPr>
                        <a:t>AOI SCAN OPER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FF"/>
                          </a:solidFill>
                          <a:effectLst/>
                          <a:latin typeface="Calibri Light" panose="020F0302020204030204" pitchFamily="34" charset="0"/>
                        </a:rPr>
                        <a:t>Note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5798855"/>
                  </a:ext>
                </a:extLst>
              </a:tr>
              <a:tr h="119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10/8/2024 11:46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24379160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T056VI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5059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F03F41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Y4R01T     B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12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6418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H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3634358"/>
                  </a:ext>
                </a:extLst>
              </a:tr>
              <a:tr h="119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10/8/2024 11:46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1.1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2437915B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T056UI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5059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F03F41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Y7E04T     F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6552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H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434832"/>
                  </a:ext>
                </a:extLst>
              </a:tr>
              <a:tr h="119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10/8/2024 11:46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24400290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L054AI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5002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F03F41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YBS05V     E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25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7746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6338519"/>
                  </a:ext>
                </a:extLst>
              </a:tr>
              <a:tr h="119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10/8/2024 11:46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3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24382210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T056JI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5059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F03F41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Y7E03T     C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25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6199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H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1836536"/>
                  </a:ext>
                </a:extLst>
              </a:tr>
              <a:tr h="119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10/8/2024 11:46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4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24382250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T056JI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5059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F03F41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Y7E03T     C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25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6178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3222954"/>
                  </a:ext>
                </a:extLst>
              </a:tr>
              <a:tr h="119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10/8/2024 11:46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5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24400380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L054AI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5002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F03F41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YBS05V     E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25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7718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790999"/>
                  </a:ext>
                </a:extLst>
              </a:tr>
              <a:tr h="119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10/8/2024 11:46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6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24400130</a:t>
                      </a:r>
                    </a:p>
                  </a:txBody>
                  <a:tcPr marL="4614" marR="4614" marT="46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L054AI</a:t>
                      </a:r>
                    </a:p>
                  </a:txBody>
                  <a:tcPr marL="4614" marR="4614" marT="46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5002</a:t>
                      </a:r>
                    </a:p>
                  </a:txBody>
                  <a:tcPr marL="4614" marR="4614" marT="46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F03F41</a:t>
                      </a:r>
                    </a:p>
                  </a:txBody>
                  <a:tcPr marL="4614" marR="4614" marT="46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YBS05V     H</a:t>
                      </a:r>
                    </a:p>
                  </a:txBody>
                  <a:tcPr marL="4614" marR="4614" marT="46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25</a:t>
                      </a:r>
                    </a:p>
                  </a:txBody>
                  <a:tcPr marL="4614" marR="4614" marT="46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7541</a:t>
                      </a:r>
                    </a:p>
                  </a:txBody>
                  <a:tcPr marL="4614" marR="4614" marT="46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marL="4614" marR="4614" marT="46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592101"/>
                  </a:ext>
                </a:extLst>
              </a:tr>
              <a:tr h="253786">
                <a:tc gridSpan="15"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  FORK-1  transfer issue </a:t>
                      </a:r>
                    </a:p>
                    <a:p>
                      <a:pPr algn="l" fontAlgn="b"/>
                      <a:r>
                        <a:rPr 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14" marR="4614" marT="46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 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 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 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 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 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  FORK-1  transfer issue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 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 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 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 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 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 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 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61814"/>
                  </a:ext>
                </a:extLst>
              </a:tr>
              <a:tr h="119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10/9/2024 0:37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24379200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D056TI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5059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F03F41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YBF06T     B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4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6421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H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6038619"/>
                  </a:ext>
                </a:extLst>
              </a:tr>
              <a:tr h="119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10/9/2024 0:37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1.1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24379150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T056UI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5059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F03F41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Y7E04T     E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3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6552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H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1229684"/>
                  </a:ext>
                </a:extLst>
              </a:tr>
              <a:tr h="119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10/9/2024 0:37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1.2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24399280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T050QI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5002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F03F41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YBK10V     A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13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6462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7464664"/>
                  </a:ext>
                </a:extLst>
              </a:tr>
              <a:tr h="119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10/9/2024 0:37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24400240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L054AI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5002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F03F41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YBS05V     E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25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7545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4499938"/>
                  </a:ext>
                </a:extLst>
              </a:tr>
              <a:tr h="119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10/9/2024 0:37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3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24400280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L054AI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5002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F03F41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YBS05V     E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25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7718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5633167"/>
                  </a:ext>
                </a:extLst>
              </a:tr>
              <a:tr h="119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10/9/2024 0:37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4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24401410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T050HI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5002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F03F41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Y7E24V     A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25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7438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69879"/>
                  </a:ext>
                </a:extLst>
              </a:tr>
              <a:tr h="119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10/9/2024 0:37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5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24400160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L054AI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5002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F03F41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YBS05V     E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25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7102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5X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AOI-1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6517 (0.03% ~ 0.69%)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AOI map normal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1827378"/>
                  </a:ext>
                </a:extLst>
              </a:tr>
              <a:tr h="119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FF"/>
                          </a:solidFill>
                          <a:effectLst/>
                          <a:latin typeface="Calibri Light" panose="020F0302020204030204" pitchFamily="34" charset="0"/>
                        </a:rPr>
                        <a:t>10/9/2024 0:37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FF"/>
                          </a:solidFill>
                          <a:effectLst/>
                          <a:latin typeface="Calibri Light" panose="020F0302020204030204" pitchFamily="34" charset="0"/>
                        </a:rPr>
                        <a:t>F03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 Light" panose="020F0302020204030204" pitchFamily="34" charset="0"/>
                        </a:rPr>
                        <a:t>6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FF"/>
                          </a:solidFill>
                          <a:effectLst/>
                          <a:latin typeface="Calibri Light" panose="020F0302020204030204" pitchFamily="34" charset="0"/>
                        </a:rPr>
                        <a:t>24401700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FF"/>
                          </a:solidFill>
                          <a:effectLst/>
                          <a:latin typeface="Calibri Light" panose="020F0302020204030204" pitchFamily="34" charset="0"/>
                        </a:rPr>
                        <a:t>T050HI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FF"/>
                          </a:solidFill>
                          <a:effectLst/>
                          <a:latin typeface="Calibri Light" panose="020F0302020204030204" pitchFamily="34" charset="0"/>
                        </a:rPr>
                        <a:t>5002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FF"/>
                          </a:solidFill>
                          <a:effectLst/>
                          <a:latin typeface="Calibri Light" panose="020F0302020204030204" pitchFamily="34" charset="0"/>
                        </a:rPr>
                        <a:t>F03F41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FF"/>
                          </a:solidFill>
                          <a:effectLst/>
                          <a:latin typeface="Calibri Light" panose="020F0302020204030204" pitchFamily="34" charset="0"/>
                        </a:rPr>
                        <a:t>Y7E24V     A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FF"/>
                          </a:solidFill>
                          <a:effectLst/>
                          <a:latin typeface="Calibri Light" panose="020F0302020204030204" pitchFamily="34" charset="0"/>
                        </a:rPr>
                        <a:t>25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FF"/>
                          </a:solidFill>
                          <a:effectLst/>
                          <a:latin typeface="Calibri Light" panose="020F0302020204030204" pitchFamily="34" charset="0"/>
                        </a:rPr>
                        <a:t>7438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FF"/>
                          </a:solidFill>
                          <a:effectLst/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FF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FF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FF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FH wait AOI check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848346"/>
                  </a:ext>
                </a:extLst>
              </a:tr>
              <a:tr h="119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</a:rPr>
                        <a:t>10/9/2024 6:48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</a:rPr>
                        <a:t>F03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</a:rPr>
                        <a:t>1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</a:rPr>
                        <a:t>24393700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</a:rPr>
                        <a:t>C089JI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</a:rPr>
                        <a:t>5002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</a:rPr>
                        <a:t>F03F02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</a:rPr>
                        <a:t>Y1D177     D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</a:rPr>
                        <a:t>25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</a:rPr>
                        <a:t>8704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</a:rPr>
                        <a:t>5X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</a:rPr>
                        <a:t>AOI-3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</a:rPr>
                        <a:t>8701 (0.02% ~ 0.24%)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5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#2,4 </a:t>
                      </a:r>
                      <a:r>
                        <a:rPr lang="zh-TW" altLang="en-US" sz="85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刮傷  </a:t>
                      </a:r>
                      <a:r>
                        <a:rPr lang="en-US" altLang="zh-TW" sz="85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, #2 &gt;6</a:t>
                      </a:r>
                      <a:r>
                        <a:rPr lang="en-US" sz="85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cm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1256582"/>
                  </a:ext>
                </a:extLst>
              </a:tr>
              <a:tr h="119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10/9/2024 6:48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24393830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C089JI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5002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F03F02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Y1D177     D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25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8718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599562"/>
                  </a:ext>
                </a:extLst>
              </a:tr>
              <a:tr h="119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10/9/2024 6:48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3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24393850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C089JI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5002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F03F02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Y1D177     D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25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8718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685868"/>
                  </a:ext>
                </a:extLst>
              </a:tr>
              <a:tr h="119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10/9/2024 6:48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4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24393940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C089JI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5002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F03F02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Y1D207     B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25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8718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6402980"/>
                  </a:ext>
                </a:extLst>
              </a:tr>
              <a:tr h="119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10/9/2024 6:48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5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24394000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C089JI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5002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F03F02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Y1D137     A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25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8719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698567"/>
                  </a:ext>
                </a:extLst>
              </a:tr>
              <a:tr h="119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10/9/2024 6:48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6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24394060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C089JI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5002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F03F02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Y1D137     A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25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8709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047029"/>
                  </a:ext>
                </a:extLst>
              </a:tr>
              <a:tr h="119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</a:rPr>
                        <a:t>10/9/2024 14:56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</a:rPr>
                        <a:t>F03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</a:rPr>
                        <a:t>1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</a:rPr>
                        <a:t>24400350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</a:rPr>
                        <a:t>L054AI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</a:rPr>
                        <a:t>5002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</a:rPr>
                        <a:t>F03F41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</a:rPr>
                        <a:t>YBS05V     E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</a:rPr>
                        <a:t>25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</a:rPr>
                        <a:t>7412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</a:rPr>
                        <a:t>10X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</a:rPr>
                        <a:t>AOI-1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</a:rPr>
                        <a:t>6533 (0.26% ~ 0.79%)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5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#2,4,7 </a:t>
                      </a:r>
                      <a:r>
                        <a:rPr lang="zh-TW" altLang="en-US" sz="85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刮傷  </a:t>
                      </a:r>
                      <a:r>
                        <a:rPr lang="en-US" altLang="zh-TW" sz="85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, #2 &gt;6.5</a:t>
                      </a:r>
                      <a:r>
                        <a:rPr lang="en-US" sz="85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cm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344916"/>
                  </a:ext>
                </a:extLst>
              </a:tr>
              <a:tr h="119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10/9/2024 14:56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24401620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T050HI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5002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F03F41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Y7E24V     A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25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7318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6673120"/>
                  </a:ext>
                </a:extLst>
              </a:tr>
              <a:tr h="119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10/9/2024 14:56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3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24401250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T050EI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5002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F03F41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YCE06V     A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25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7412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5214189"/>
                  </a:ext>
                </a:extLst>
              </a:tr>
              <a:tr h="119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10/9/2024 14:56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4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24400320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L054AI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5002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F03F41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YBS05V     E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25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7412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10X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AOI-1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6533 (0.29% ~ 0.91%)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AOI map normal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4261245"/>
                  </a:ext>
                </a:extLst>
              </a:tr>
              <a:tr h="119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10/9/2024 14:56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5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24401200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T050EI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5002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F03F41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YCE06V     A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25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7320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4571845"/>
                  </a:ext>
                </a:extLst>
              </a:tr>
              <a:tr h="119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10/9/2024 14:56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6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24401480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T050HI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5002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F03F41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Y7E24V     A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25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7425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102353"/>
                  </a:ext>
                </a:extLst>
              </a:tr>
              <a:tr h="119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10/9/2024 21:39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24382470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T056JI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5059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F03F41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Y7E03T     C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25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6044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21447"/>
                  </a:ext>
                </a:extLst>
              </a:tr>
              <a:tr h="119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10/9/2024 21:39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24401510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T050HI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5002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F03F41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Y7E24V     A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25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7341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9334986"/>
                  </a:ext>
                </a:extLst>
              </a:tr>
              <a:tr h="119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10/9/2024 21:39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3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24401440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T050HI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5002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F03F41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Y7E24V     A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25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7430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792290"/>
                  </a:ext>
                </a:extLst>
              </a:tr>
              <a:tr h="119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10/9/2024 21:39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4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24401230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T050EI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5002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F03F41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YCE06V     A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25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7346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629616"/>
                  </a:ext>
                </a:extLst>
              </a:tr>
              <a:tr h="119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10/9/2024 21:39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5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24401770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T050HI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5002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F03F41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Y7E24V     A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25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7412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275937"/>
                  </a:ext>
                </a:extLst>
              </a:tr>
              <a:tr h="119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10/9/2024 21:39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6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24400230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L054AI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5002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F03F41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YBS05V     E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25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7318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14" marR="4614" marT="46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279746"/>
                  </a:ext>
                </a:extLst>
              </a:tr>
            </a:tbl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9586A-554A-3D26-5972-98CA7665F372}"/>
              </a:ext>
            </a:extLst>
          </p:cNvPr>
          <p:cNvCxnSpPr>
            <a:cxnSpLocks/>
          </p:cNvCxnSpPr>
          <p:nvPr/>
        </p:nvCxnSpPr>
        <p:spPr>
          <a:xfrm flipV="1">
            <a:off x="251520" y="4293096"/>
            <a:ext cx="8586471" cy="51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0748B40-1348-1201-A9C9-CC03EEFA5196}"/>
              </a:ext>
            </a:extLst>
          </p:cNvPr>
          <p:cNvCxnSpPr>
            <a:cxnSpLocks/>
          </p:cNvCxnSpPr>
          <p:nvPr/>
        </p:nvCxnSpPr>
        <p:spPr>
          <a:xfrm flipV="1">
            <a:off x="306009" y="5085184"/>
            <a:ext cx="8586471" cy="51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8E223D-C7E6-7DE4-E0F4-0E0BF7214E66}"/>
              </a:ext>
            </a:extLst>
          </p:cNvPr>
          <p:cNvCxnSpPr>
            <a:cxnSpLocks/>
          </p:cNvCxnSpPr>
          <p:nvPr/>
        </p:nvCxnSpPr>
        <p:spPr>
          <a:xfrm flipV="1">
            <a:off x="323528" y="5898233"/>
            <a:ext cx="8586471" cy="51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A2CE7D-A057-12B3-78AC-5E74F986F6E7}"/>
              </a:ext>
            </a:extLst>
          </p:cNvPr>
          <p:cNvCxnSpPr>
            <a:cxnSpLocks/>
          </p:cNvCxnSpPr>
          <p:nvPr/>
        </p:nvCxnSpPr>
        <p:spPr>
          <a:xfrm flipV="1">
            <a:off x="234001" y="3212976"/>
            <a:ext cx="8586471" cy="51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953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0316110-7BF9-A301-0CE3-2833358D73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10B2432-A20E-4E26-94E6-104434F1F062}" type="slidenum">
              <a:rPr lang="zh-TW" altLang="en-US" smtClean="0"/>
              <a:pPr/>
              <a:t>15</a:t>
            </a:fld>
            <a:endParaRPr lang="zh-TW" alt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119198B3-D13E-0BCB-D8CC-37083287F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95" y="225100"/>
            <a:ext cx="882001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Discipline 2.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描述問題及現況掌握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Describe the Problem</a:t>
            </a:r>
          </a:p>
          <a:p>
            <a:pPr>
              <a:defRPr/>
            </a:pPr>
            <a:r>
              <a:rPr lang="en-US" altLang="zh-TW" sz="1200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(WHO detected the problem? WHAT is wrong? State the problem in terms of object and defect. WHERE the problem was first detected, describe location of the detection, lot #,  WHEN and HOW it was detected)</a:t>
            </a:r>
            <a:r>
              <a:rPr lang="en-US" altLang="zh-TW" sz="1200" dirty="0">
                <a:solidFill>
                  <a:srgbClr val="4D4D4D"/>
                </a:solidFill>
                <a:latin typeface="+mn-lt"/>
                <a:ea typeface="新細明體" pitchFamily="18" charset="-120"/>
              </a:rPr>
              <a:t> </a:t>
            </a:r>
            <a:endParaRPr lang="zh-TW" altLang="en-US" sz="1200" dirty="0">
              <a:solidFill>
                <a:srgbClr val="4D4D4D"/>
              </a:solidFill>
              <a:latin typeface="+mn-lt"/>
              <a:ea typeface="新細明體" pitchFamily="18" charset="-120"/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52477D66-6946-CBBE-C50C-5150908F0909}"/>
              </a:ext>
            </a:extLst>
          </p:cNvPr>
          <p:cNvSpPr txBox="1"/>
          <p:nvPr/>
        </p:nvSpPr>
        <p:spPr>
          <a:xfrm>
            <a:off x="161995" y="994541"/>
            <a:ext cx="8226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dirty="0"/>
              <a:t>F03 10/7~10/14 C1 zone </a:t>
            </a:r>
            <a:r>
              <a:rPr lang="zh-TW" altLang="en-US" dirty="0"/>
              <a:t>共掃</a:t>
            </a:r>
            <a:r>
              <a:rPr lang="en-US" altLang="zh-TW" dirty="0"/>
              <a:t> 5</a:t>
            </a:r>
            <a:r>
              <a:rPr lang="zh-TW" altLang="en-US" dirty="0"/>
              <a:t>批 </a:t>
            </a:r>
            <a:r>
              <a:rPr lang="en-US" altLang="zh-TW" dirty="0"/>
              <a:t>,  </a:t>
            </a:r>
            <a:r>
              <a:rPr lang="zh-TW" altLang="en-US" dirty="0"/>
              <a:t>目前只影響 </a:t>
            </a:r>
            <a:r>
              <a:rPr lang="en-US" altLang="zh-TW" dirty="0"/>
              <a:t>2</a:t>
            </a:r>
            <a:r>
              <a:rPr lang="zh-TW" altLang="en-US" dirty="0"/>
              <a:t>批</a:t>
            </a:r>
            <a:endParaRPr lang="en-US" altLang="zh-TW" dirty="0"/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dirty="0"/>
              <a:t>Impact </a:t>
            </a:r>
            <a:r>
              <a:rPr lang="zh-TW" altLang="en-US" dirty="0"/>
              <a:t>時間</a:t>
            </a:r>
            <a:r>
              <a:rPr lang="en-US" altLang="zh-TW" dirty="0"/>
              <a:t>: 10/9~10/10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dirty="0"/>
              <a:t>24382470 FH wait AOI check 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7646E7C-D550-722B-A70D-6E88E73D8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396914"/>
              </p:ext>
            </p:extLst>
          </p:nvPr>
        </p:nvGraphicFramePr>
        <p:xfrm>
          <a:off x="323528" y="2109622"/>
          <a:ext cx="8568951" cy="3983661"/>
        </p:xfrm>
        <a:graphic>
          <a:graphicData uri="http://schemas.openxmlformats.org/drawingml/2006/table">
            <a:tbl>
              <a:tblPr/>
              <a:tblGrid>
                <a:gridCol w="859668">
                  <a:extLst>
                    <a:ext uri="{9D8B030D-6E8A-4147-A177-3AD203B41FA5}">
                      <a16:colId xmlns:a16="http://schemas.microsoft.com/office/drawing/2014/main" val="225577764"/>
                    </a:ext>
                  </a:extLst>
                </a:gridCol>
                <a:gridCol w="342019">
                  <a:extLst>
                    <a:ext uri="{9D8B030D-6E8A-4147-A177-3AD203B41FA5}">
                      <a16:colId xmlns:a16="http://schemas.microsoft.com/office/drawing/2014/main" val="1231141915"/>
                    </a:ext>
                  </a:extLst>
                </a:gridCol>
                <a:gridCol w="462187">
                  <a:extLst>
                    <a:ext uri="{9D8B030D-6E8A-4147-A177-3AD203B41FA5}">
                      <a16:colId xmlns:a16="http://schemas.microsoft.com/office/drawing/2014/main" val="4130495942"/>
                    </a:ext>
                  </a:extLst>
                </a:gridCol>
                <a:gridCol w="499162">
                  <a:extLst>
                    <a:ext uri="{9D8B030D-6E8A-4147-A177-3AD203B41FA5}">
                      <a16:colId xmlns:a16="http://schemas.microsoft.com/office/drawing/2014/main" val="3032516273"/>
                    </a:ext>
                  </a:extLst>
                </a:gridCol>
                <a:gridCol w="462187">
                  <a:extLst>
                    <a:ext uri="{9D8B030D-6E8A-4147-A177-3AD203B41FA5}">
                      <a16:colId xmlns:a16="http://schemas.microsoft.com/office/drawing/2014/main" val="832105997"/>
                    </a:ext>
                  </a:extLst>
                </a:gridCol>
                <a:gridCol w="295799">
                  <a:extLst>
                    <a:ext uri="{9D8B030D-6E8A-4147-A177-3AD203B41FA5}">
                      <a16:colId xmlns:a16="http://schemas.microsoft.com/office/drawing/2014/main" val="433895925"/>
                    </a:ext>
                  </a:extLst>
                </a:gridCol>
                <a:gridCol w="378993">
                  <a:extLst>
                    <a:ext uri="{9D8B030D-6E8A-4147-A177-3AD203B41FA5}">
                      <a16:colId xmlns:a16="http://schemas.microsoft.com/office/drawing/2014/main" val="1251497696"/>
                    </a:ext>
                  </a:extLst>
                </a:gridCol>
                <a:gridCol w="721012">
                  <a:extLst>
                    <a:ext uri="{9D8B030D-6E8A-4147-A177-3AD203B41FA5}">
                      <a16:colId xmlns:a16="http://schemas.microsoft.com/office/drawing/2014/main" val="129833936"/>
                    </a:ext>
                  </a:extLst>
                </a:gridCol>
                <a:gridCol w="231094">
                  <a:extLst>
                    <a:ext uri="{9D8B030D-6E8A-4147-A177-3AD203B41FA5}">
                      <a16:colId xmlns:a16="http://schemas.microsoft.com/office/drawing/2014/main" val="69463612"/>
                    </a:ext>
                  </a:extLst>
                </a:gridCol>
                <a:gridCol w="628575">
                  <a:extLst>
                    <a:ext uri="{9D8B030D-6E8A-4147-A177-3AD203B41FA5}">
                      <a16:colId xmlns:a16="http://schemas.microsoft.com/office/drawing/2014/main" val="1802973755"/>
                    </a:ext>
                  </a:extLst>
                </a:gridCol>
                <a:gridCol w="397481">
                  <a:extLst>
                    <a:ext uri="{9D8B030D-6E8A-4147-A177-3AD203B41FA5}">
                      <a16:colId xmlns:a16="http://schemas.microsoft.com/office/drawing/2014/main" val="595125709"/>
                    </a:ext>
                  </a:extLst>
                </a:gridCol>
                <a:gridCol w="563869">
                  <a:extLst>
                    <a:ext uri="{9D8B030D-6E8A-4147-A177-3AD203B41FA5}">
                      <a16:colId xmlns:a16="http://schemas.microsoft.com/office/drawing/2014/main" val="1135118828"/>
                    </a:ext>
                  </a:extLst>
                </a:gridCol>
                <a:gridCol w="295799">
                  <a:extLst>
                    <a:ext uri="{9D8B030D-6E8A-4147-A177-3AD203B41FA5}">
                      <a16:colId xmlns:a16="http://schemas.microsoft.com/office/drawing/2014/main" val="850484258"/>
                    </a:ext>
                  </a:extLst>
                </a:gridCol>
                <a:gridCol w="1035300">
                  <a:extLst>
                    <a:ext uri="{9D8B030D-6E8A-4147-A177-3AD203B41FA5}">
                      <a16:colId xmlns:a16="http://schemas.microsoft.com/office/drawing/2014/main" val="1175452473"/>
                    </a:ext>
                  </a:extLst>
                </a:gridCol>
                <a:gridCol w="1395806">
                  <a:extLst>
                    <a:ext uri="{9D8B030D-6E8A-4147-A177-3AD203B41FA5}">
                      <a16:colId xmlns:a16="http://schemas.microsoft.com/office/drawing/2014/main" val="2705928"/>
                    </a:ext>
                  </a:extLst>
                </a:gridCol>
              </a:tblGrid>
              <a:tr h="1475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Trans_Date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Entity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Location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Lot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Route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Oper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Recipe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Product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Qty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Calibri Light" panose="020F0302020204030204" pitchFamily="34" charset="0"/>
                        </a:rPr>
                        <a:t>CURR OPER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Calibri Light" panose="020F0302020204030204" pitchFamily="34" charset="0"/>
                        </a:rPr>
                        <a:t>GRADE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Calibri Light" panose="020F0302020204030204" pitchFamily="34" charset="0"/>
                        </a:rPr>
                        <a:t>PROGRAM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Calibri Light" panose="020F0302020204030204" pitchFamily="34" charset="0"/>
                        </a:rPr>
                        <a:t>EQID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Calibri Light" panose="020F0302020204030204" pitchFamily="34" charset="0"/>
                        </a:rPr>
                        <a:t>AOI SCAN OPER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Calibri Light" panose="020F0302020204030204" pitchFamily="34" charset="0"/>
                        </a:rPr>
                        <a:t>Note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6487132"/>
                  </a:ext>
                </a:extLst>
              </a:tr>
              <a:tr h="1475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10/7/2024 4:07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24392520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T050QI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5503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F03S21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YBK08V     A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25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7742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10X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AOI-3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6533 (0.36% ~ 1.19%)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AOI map normal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4081054"/>
                  </a:ext>
                </a:extLst>
              </a:tr>
              <a:tr h="1475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10/7/2024 8:36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24401980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T050HI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1812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F03S21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Y7E24V     A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25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6288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5X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AOI-3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4533 (0.01% ~ 0.04%)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AOI map normal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07223"/>
                  </a:ext>
                </a:extLst>
              </a:tr>
              <a:tr h="1475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10/7/2024 13:19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24393970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C089JI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5002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F03F02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Y1D137     A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25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8718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6596215"/>
                  </a:ext>
                </a:extLst>
              </a:tr>
              <a:tr h="1475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10/7/2024 21:23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24394130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C0893I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5002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F03F02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Y1D037     A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25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8718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0452376"/>
                  </a:ext>
                </a:extLst>
              </a:tr>
              <a:tr h="1475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10/8/2024 5:32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24399140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G0548I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5002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F03F41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YBSA1V     A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4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7430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410285"/>
                  </a:ext>
                </a:extLst>
              </a:tr>
              <a:tr h="1475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10/8/2024 11:46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24379160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T056VI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5059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F03F41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Y4R01T     B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12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6418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H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4122611"/>
                  </a:ext>
                </a:extLst>
              </a:tr>
              <a:tr h="1475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10/8/2024 11:46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1.1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2437915B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T056UI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5059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F03F41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Y7E04T     F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6552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H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8038816"/>
                  </a:ext>
                </a:extLst>
              </a:tr>
              <a:tr h="1475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10/9/2024 0:37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24379200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D056TI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5059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F03F41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YBF06T     B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4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6421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H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9765590"/>
                  </a:ext>
                </a:extLst>
              </a:tr>
              <a:tr h="1475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10/9/2024 0:37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1.1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24379150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T056UI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5059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F03F41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Y7E04T     E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3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6552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H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38849"/>
                  </a:ext>
                </a:extLst>
              </a:tr>
              <a:tr h="1475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10/9/2024 0:37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1.2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24399280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T050QI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5002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F03F41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YBK10V     A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13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6462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1974606"/>
                  </a:ext>
                </a:extLst>
              </a:tr>
              <a:tr h="1475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</a:rPr>
                        <a:t>10/9/2024 6:48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</a:rPr>
                        <a:t>F03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</a:rPr>
                        <a:t>1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</a:rPr>
                        <a:t>24393700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</a:rPr>
                        <a:t>C089JI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</a:rPr>
                        <a:t>5002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</a:rPr>
                        <a:t>F03F02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</a:rPr>
                        <a:t>Y1D177     D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</a:rPr>
                        <a:t>25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</a:rPr>
                        <a:t>8704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</a:rPr>
                        <a:t>5X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</a:rPr>
                        <a:t>AOI-3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</a:rPr>
                        <a:t>8701 (0.02% ~ 0.24%)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#2,4 </a:t>
                      </a:r>
                      <a:r>
                        <a:rPr lang="zh-TW" alt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刮傷  </a:t>
                      </a:r>
                      <a:r>
                        <a:rPr lang="en-US" altLang="zh-TW" sz="9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, #2 &gt;6</a:t>
                      </a:r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cm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404982"/>
                  </a:ext>
                </a:extLst>
              </a:tr>
              <a:tr h="1475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</a:rPr>
                        <a:t>10/9/2024 14:56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</a:rPr>
                        <a:t>F03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</a:rPr>
                        <a:t>1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</a:rPr>
                        <a:t>24400350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</a:rPr>
                        <a:t>L054AI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</a:rPr>
                        <a:t>5002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</a:rPr>
                        <a:t>F03F41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</a:rPr>
                        <a:t>YBS05V     E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</a:rPr>
                        <a:t>25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</a:rPr>
                        <a:t>7412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</a:rPr>
                        <a:t>10X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</a:rPr>
                        <a:t>AOI-1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</a:rPr>
                        <a:t>6533 (0.26% ~ 0.79%)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#2,4,7 </a:t>
                      </a:r>
                      <a:r>
                        <a:rPr lang="zh-TW" alt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刮傷  </a:t>
                      </a:r>
                      <a:r>
                        <a:rPr lang="en-US" altLang="zh-TW" sz="9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, #2 &gt;6.5</a:t>
                      </a:r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cm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5213188"/>
                  </a:ext>
                </a:extLst>
              </a:tr>
              <a:tr h="1475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Calibri Light" panose="020F0302020204030204" pitchFamily="34" charset="0"/>
                        </a:rPr>
                        <a:t>10/9/2024 21:39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Calibri Light" panose="020F0302020204030204" pitchFamily="34" charset="0"/>
                        </a:rPr>
                        <a:t>F03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Calibri Light" panose="020F0302020204030204" pitchFamily="34" charset="0"/>
                        </a:rPr>
                        <a:t>1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 Light" panose="020F0302020204030204" pitchFamily="34" charset="0"/>
                        </a:rPr>
                        <a:t>24382470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Calibri Light" panose="020F0302020204030204" pitchFamily="34" charset="0"/>
                        </a:rPr>
                        <a:t>T056JI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Calibri Light" panose="020F0302020204030204" pitchFamily="34" charset="0"/>
                        </a:rPr>
                        <a:t>5059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Calibri Light" panose="020F0302020204030204" pitchFamily="34" charset="0"/>
                        </a:rPr>
                        <a:t>F03F41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Calibri Light" panose="020F0302020204030204" pitchFamily="34" charset="0"/>
                        </a:rPr>
                        <a:t>Y7E03T     C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Calibri Light" panose="020F0302020204030204" pitchFamily="34" charset="0"/>
                        </a:rPr>
                        <a:t>25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Calibri Light" panose="020F0302020204030204" pitchFamily="34" charset="0"/>
                        </a:rPr>
                        <a:t>6044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FF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 Light" panose="020F0302020204030204" pitchFamily="34" charset="0"/>
                        </a:rPr>
                        <a:t>A01-1</a:t>
                      </a:r>
                      <a:endParaRPr lang="en-US" sz="900" b="0" i="0" u="none" strike="noStrike" dirty="0">
                        <a:solidFill>
                          <a:srgbClr val="0000FF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 Light" panose="020F0302020204030204" pitchFamily="34" charset="0"/>
                        </a:rPr>
                        <a:t>6067</a:t>
                      </a:r>
                      <a:r>
                        <a:rPr lang="zh-TW" altLang="en-US" sz="9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 Light" panose="020F0302020204030204" pitchFamily="34" charset="0"/>
                        </a:rPr>
                        <a:t> </a:t>
                      </a:r>
                      <a:r>
                        <a:rPr lang="en-US" altLang="zh-TW" sz="9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 Light" panose="020F0302020204030204" pitchFamily="34" charset="0"/>
                        </a:rPr>
                        <a:t>(</a:t>
                      </a:r>
                      <a:r>
                        <a:rPr lang="en-US" sz="9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 Light" panose="020F0302020204030204" pitchFamily="34" charset="0"/>
                        </a:rPr>
                        <a:t>0.03~0.46%</a:t>
                      </a:r>
                      <a:r>
                        <a:rPr lang="en-US" altLang="zh-TW" sz="9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 Light" panose="020F0302020204030204" pitchFamily="34" charset="0"/>
                        </a:rPr>
                        <a:t>)</a:t>
                      </a:r>
                      <a:endParaRPr lang="en-US" sz="900" b="0" i="0" u="none" strike="noStrike" dirty="0">
                        <a:solidFill>
                          <a:srgbClr val="0000FF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AOI</a:t>
                      </a:r>
                      <a:r>
                        <a:rPr lang="zh-TW" altLang="en-US" sz="9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altLang="zh-TW" sz="9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  <a:endParaRPr lang="en-US" sz="9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000549"/>
                  </a:ext>
                </a:extLst>
              </a:tr>
              <a:tr h="1475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10/10/2024 6:39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24394700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P041NI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5002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F03F12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YBQ02Y     B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25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5162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5376978"/>
                  </a:ext>
                </a:extLst>
              </a:tr>
              <a:tr h="1475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10/10/2024 12:07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24392080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M030TIK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4535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F03F11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BA5D25     A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25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571T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7730920"/>
                  </a:ext>
                </a:extLst>
              </a:tr>
              <a:tr h="1475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10/10/2024 16:34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2429909A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T050HI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5002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F03F41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Y7E24V     A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9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6461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5063663"/>
                  </a:ext>
                </a:extLst>
              </a:tr>
              <a:tr h="1475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10/10/2024 22:46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24401570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T050HI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5503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F03S21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Y7E24V     A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25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7345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2230230"/>
                  </a:ext>
                </a:extLst>
              </a:tr>
              <a:tr h="1475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10/11/2024 10:55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24391890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M034KIK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4535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F03F11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BA5C46     C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25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5307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7952865"/>
                  </a:ext>
                </a:extLst>
              </a:tr>
              <a:tr h="1475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10/11/2024 15:37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24392000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M034KIK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4535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F03F11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BA5C46     C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25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5307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4401932"/>
                  </a:ext>
                </a:extLst>
              </a:tr>
              <a:tr h="1475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10/11/2024 19:55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24410660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L041SI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1004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F03S10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Y5Y10Y     G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25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1952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390611"/>
                  </a:ext>
                </a:extLst>
              </a:tr>
              <a:tr h="1475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10/11/2024 19:55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1.1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24409100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D056RI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1004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F03S10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YFB019     A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3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2818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2467084"/>
                  </a:ext>
                </a:extLst>
              </a:tr>
              <a:tr h="1475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10/12/2024 0:03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24410670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L041SI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1004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F03S10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Y5Y10Y     G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25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1952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838235"/>
                  </a:ext>
                </a:extLst>
              </a:tr>
              <a:tr h="1475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10/13/2024 12:12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24402070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T050HI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5002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F03F41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Y7E24V     A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25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6212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955981"/>
                  </a:ext>
                </a:extLst>
              </a:tr>
              <a:tr h="1475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10/14/2024 6:13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24411040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C031SI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4535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F03F11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Y3F043     C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25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5024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950243"/>
                  </a:ext>
                </a:extLst>
              </a:tr>
              <a:tr h="1475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Calibri Light" panose="020F0302020204030204" pitchFamily="34" charset="0"/>
                        </a:rPr>
                        <a:t>10/14/2024 11:00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Calibri Light" panose="020F0302020204030204" pitchFamily="34" charset="0"/>
                        </a:rPr>
                        <a:t>F03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Calibri Light" panose="020F0302020204030204" pitchFamily="34" charset="0"/>
                        </a:rPr>
                        <a:t>1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 Light" panose="020F0302020204030204" pitchFamily="34" charset="0"/>
                        </a:rPr>
                        <a:t>24401820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Calibri Light" panose="020F0302020204030204" pitchFamily="34" charset="0"/>
                        </a:rPr>
                        <a:t>T050HI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Calibri Light" panose="020F0302020204030204" pitchFamily="34" charset="0"/>
                        </a:rPr>
                        <a:t>5002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Calibri Light" panose="020F0302020204030204" pitchFamily="34" charset="0"/>
                        </a:rPr>
                        <a:t>F03F41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Calibri Light" panose="020F0302020204030204" pitchFamily="34" charset="0"/>
                        </a:rPr>
                        <a:t>Y7E24V     A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Calibri Light" panose="020F0302020204030204" pitchFamily="34" charset="0"/>
                        </a:rPr>
                        <a:t>25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Calibri Light" panose="020F0302020204030204" pitchFamily="34" charset="0"/>
                        </a:rPr>
                        <a:t>5503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Calibri Light" panose="020F0302020204030204" pitchFamily="34" charset="0"/>
                        </a:rPr>
                        <a:t>5X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Calibri Light" panose="020F0302020204030204" pitchFamily="34" charset="0"/>
                        </a:rPr>
                        <a:t>AOI-3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 Light" panose="020F0302020204030204" pitchFamily="34" charset="0"/>
                        </a:rPr>
                        <a:t>5024 (0.01%~0.04%)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 Light" panose="020F0302020204030204" pitchFamily="34" charset="0"/>
                        </a:rPr>
                        <a:t>AOI normal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407313"/>
                  </a:ext>
                </a:extLst>
              </a:tr>
              <a:tr h="1475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10/14/2024 18:34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24410010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C089JI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5002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F03F02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Y1D177     D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25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5824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7" marR="5327" marT="53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269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6415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D720C5D-DCFE-7B5F-07A1-8FA85A1BD5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16</a:t>
            </a:fld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194BB7E-CD4E-B29B-BF4D-0B6993382D9C}"/>
              </a:ext>
            </a:extLst>
          </p:cNvPr>
          <p:cNvSpPr txBox="1"/>
          <p:nvPr/>
        </p:nvSpPr>
        <p:spPr>
          <a:xfrm>
            <a:off x="395536" y="980728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EQ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Check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A8400C7-3398-F259-A631-6B8B58A93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2183" y="2048342"/>
            <a:ext cx="3327834" cy="44371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E22C8A3-7B21-817C-F6DF-DA59876561CB}"/>
              </a:ext>
            </a:extLst>
          </p:cNvPr>
          <p:cNvSpPr txBox="1"/>
          <p:nvPr/>
        </p:nvSpPr>
        <p:spPr>
          <a:xfrm>
            <a:off x="683568" y="1481291"/>
            <a:ext cx="6348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F03 fork-5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於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cassette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內中偏低，有間隙無刮傷疑慮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4B2396C-7D20-99E0-56D7-576AD68B1794}"/>
              </a:ext>
            </a:extLst>
          </p:cNvPr>
          <p:cNvSpPr/>
          <p:nvPr/>
        </p:nvSpPr>
        <p:spPr>
          <a:xfrm>
            <a:off x="1619672" y="3789040"/>
            <a:ext cx="720080" cy="11428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A76D3C-29BF-1443-7FFB-4109ECEE1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985" y="2044919"/>
            <a:ext cx="3327834" cy="44371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08FE966-BFDE-4D52-FD6A-A1F18B6F9726}"/>
              </a:ext>
            </a:extLst>
          </p:cNvPr>
          <p:cNvSpPr/>
          <p:nvPr/>
        </p:nvSpPr>
        <p:spPr>
          <a:xfrm>
            <a:off x="5292080" y="3780651"/>
            <a:ext cx="1080120" cy="10165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0FC3027E-9BE5-A1FD-9FAA-9939D7BF2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95" y="225100"/>
            <a:ext cx="882001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Discipline 2.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描述問題及現況掌握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Describe the Problem</a:t>
            </a:r>
          </a:p>
          <a:p>
            <a:pPr>
              <a:defRPr/>
            </a:pPr>
            <a:r>
              <a:rPr lang="en-US" altLang="zh-TW" sz="1200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(WHO detected the problem? WHAT is wrong? State the problem in terms of object and defect. WHERE the problem was first detected, describe location of the detection, lot #,  WHEN and HOW it was detected)</a:t>
            </a:r>
            <a:r>
              <a:rPr lang="en-US" altLang="zh-TW" sz="1200" dirty="0">
                <a:solidFill>
                  <a:srgbClr val="4D4D4D"/>
                </a:solidFill>
                <a:latin typeface="+mn-lt"/>
                <a:ea typeface="新細明體" pitchFamily="18" charset="-120"/>
              </a:rPr>
              <a:t> </a:t>
            </a:r>
            <a:endParaRPr lang="zh-TW" altLang="en-US" sz="1200" dirty="0">
              <a:solidFill>
                <a:srgbClr val="4D4D4D"/>
              </a:solidFill>
              <a:latin typeface="+mn-lt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9610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D720C5D-DCFE-7B5F-07A1-8FA85A1BD5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17</a:t>
            </a:fld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194BB7E-CD4E-B29B-BF4D-0B6993382D9C}"/>
              </a:ext>
            </a:extLst>
          </p:cNvPr>
          <p:cNvSpPr txBox="1"/>
          <p:nvPr/>
        </p:nvSpPr>
        <p:spPr>
          <a:xfrm>
            <a:off x="395536" y="980728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EQ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Check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E22C8A3-7B21-817C-F6DF-DA59876561CB}"/>
              </a:ext>
            </a:extLst>
          </p:cNvPr>
          <p:cNvSpPr txBox="1"/>
          <p:nvPr/>
        </p:nvSpPr>
        <p:spPr>
          <a:xfrm>
            <a:off x="683568" y="1471352"/>
            <a:ext cx="6817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F03 cassette CT0000FOX001C1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，檢驗*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次皆為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quality good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D203050-D67F-3850-5AB9-1CF6E1FE5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755396"/>
            <a:ext cx="4211960" cy="315897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B9766DC-B883-9667-21C1-65B069241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16025" y="2752567"/>
            <a:ext cx="4211960" cy="315897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B906D90F-5777-A505-4AE9-BBA89638F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95" y="225100"/>
            <a:ext cx="882001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Discipline 2.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描述問題及現況掌握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Describe the Problem</a:t>
            </a:r>
          </a:p>
          <a:p>
            <a:pPr>
              <a:defRPr/>
            </a:pPr>
            <a:r>
              <a:rPr lang="en-US" altLang="zh-TW" sz="1200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(WHO detected the problem? WHAT is wrong? State the problem in terms of object and defect. WHERE the problem was first detected, describe location of the detection, lot #,  WHEN and HOW it was detected)</a:t>
            </a:r>
            <a:r>
              <a:rPr lang="en-US" altLang="zh-TW" sz="1200" dirty="0">
                <a:solidFill>
                  <a:srgbClr val="4D4D4D"/>
                </a:solidFill>
                <a:latin typeface="+mn-lt"/>
                <a:ea typeface="新細明體" pitchFamily="18" charset="-120"/>
              </a:rPr>
              <a:t> </a:t>
            </a:r>
            <a:endParaRPr lang="zh-TW" altLang="en-US" sz="1200" dirty="0">
              <a:solidFill>
                <a:srgbClr val="4D4D4D"/>
              </a:solidFill>
              <a:latin typeface="+mn-lt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6039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D720C5D-DCFE-7B5F-07A1-8FA85A1BD5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18</a:t>
            </a:fld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194BB7E-CD4E-B29B-BF4D-0B6993382D9C}"/>
              </a:ext>
            </a:extLst>
          </p:cNvPr>
          <p:cNvSpPr txBox="1"/>
          <p:nvPr/>
        </p:nvSpPr>
        <p:spPr>
          <a:xfrm>
            <a:off x="395536" y="980728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EQ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Check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E22C8A3-7B21-817C-F6DF-DA59876561CB}"/>
              </a:ext>
            </a:extLst>
          </p:cNvPr>
          <p:cNvSpPr txBox="1"/>
          <p:nvPr/>
        </p:nvSpPr>
        <p:spPr>
          <a:xfrm>
            <a:off x="697006" y="1350060"/>
            <a:ext cx="7331378" cy="872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F03 check C1~C6 fork-5 &amp; fork-1 transfer</a:t>
            </a:r>
            <a:r>
              <a:rPr lang="zh-TW" altLang="en-US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無刮傷疑慮</a:t>
            </a:r>
            <a:endParaRPr lang="en-US" altLang="zh-TW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檢測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FOX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all cassette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，結果如下表格，異常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cassette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交領班報廢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EFEB4A95-F76D-F7B5-7167-A7CE71143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95" y="225100"/>
            <a:ext cx="882001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Discipline 2.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描述問題及現況掌握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Describe the Problem</a:t>
            </a:r>
          </a:p>
          <a:p>
            <a:pPr>
              <a:defRPr/>
            </a:pPr>
            <a:r>
              <a:rPr lang="en-US" altLang="zh-TW" sz="1200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(WHO detected the problem? WHAT is wrong? State the problem in terms of object and defect. WHERE the problem was first detected, describe location of the detection, lot #,  WHEN and HOW it was detected)</a:t>
            </a:r>
            <a:r>
              <a:rPr lang="en-US" altLang="zh-TW" sz="1200" dirty="0">
                <a:solidFill>
                  <a:srgbClr val="4D4D4D"/>
                </a:solidFill>
                <a:latin typeface="+mn-lt"/>
                <a:ea typeface="新細明體" pitchFamily="18" charset="-120"/>
              </a:rPr>
              <a:t> </a:t>
            </a:r>
            <a:endParaRPr lang="zh-TW" altLang="en-US" sz="1200" dirty="0">
              <a:solidFill>
                <a:srgbClr val="4D4D4D"/>
              </a:solidFill>
              <a:latin typeface="+mn-lt"/>
              <a:ea typeface="新細明體" pitchFamily="18" charset="-12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A4CF86F0-05C9-7B29-0253-5FCC070BEDF4}"/>
              </a:ext>
            </a:extLst>
          </p:cNvPr>
          <p:cNvGraphicFramePr>
            <a:graphicFrameLocks noGrp="1"/>
          </p:cNvGraphicFramePr>
          <p:nvPr/>
        </p:nvGraphicFramePr>
        <p:xfrm>
          <a:off x="1115616" y="2708920"/>
          <a:ext cx="6676326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567">
                  <a:extLst>
                    <a:ext uri="{9D8B030D-6E8A-4147-A177-3AD203B41FA5}">
                      <a16:colId xmlns:a16="http://schemas.microsoft.com/office/drawing/2014/main" val="3458750424"/>
                    </a:ext>
                  </a:extLst>
                </a:gridCol>
                <a:gridCol w="2481580">
                  <a:extLst>
                    <a:ext uri="{9D8B030D-6E8A-4147-A177-3AD203B41FA5}">
                      <a16:colId xmlns:a16="http://schemas.microsoft.com/office/drawing/2014/main" val="2027958750"/>
                    </a:ext>
                  </a:extLst>
                </a:gridCol>
                <a:gridCol w="2067179">
                  <a:extLst>
                    <a:ext uri="{9D8B030D-6E8A-4147-A177-3AD203B41FA5}">
                      <a16:colId xmlns:a16="http://schemas.microsoft.com/office/drawing/2014/main" val="3746636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FOX cassette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編號</a:t>
                      </a:r>
                      <a:endParaRPr 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檢測結果</a:t>
                      </a:r>
                      <a:endParaRPr 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備註</a:t>
                      </a:r>
                      <a:endParaRPr 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452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CT0000FOX001</a:t>
                      </a:r>
                      <a:endParaRPr 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rgbClr val="3333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C6</a:t>
                      </a:r>
                      <a:r>
                        <a:rPr lang="zh-TW" altLang="en-US" dirty="0">
                          <a:solidFill>
                            <a:srgbClr val="3333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dirty="0">
                          <a:solidFill>
                            <a:srgbClr val="3333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quality poor</a:t>
                      </a:r>
                      <a:endParaRPr lang="en-US" dirty="0">
                        <a:solidFill>
                          <a:srgbClr val="3333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886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CT0000FOX002</a:t>
                      </a:r>
                      <a:endParaRPr 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C4 &amp; C5 quality poor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190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CT0000FOX003</a:t>
                      </a:r>
                      <a:endParaRPr 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All 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427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CT0000FOX004</a:t>
                      </a:r>
                      <a:endParaRPr 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C1 quality poor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914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CT0000FOX005</a:t>
                      </a:r>
                      <a:endParaRPr 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rgbClr val="3333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C1</a:t>
                      </a:r>
                      <a:r>
                        <a:rPr lang="zh-TW" altLang="en-US" dirty="0">
                          <a:solidFill>
                            <a:srgbClr val="3333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dirty="0">
                          <a:solidFill>
                            <a:srgbClr val="3333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&amp;</a:t>
                      </a:r>
                      <a:r>
                        <a:rPr lang="zh-TW" altLang="en-US" dirty="0">
                          <a:solidFill>
                            <a:srgbClr val="3333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dirty="0">
                          <a:solidFill>
                            <a:srgbClr val="3333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C3</a:t>
                      </a:r>
                      <a:r>
                        <a:rPr lang="zh-TW" altLang="en-US" dirty="0">
                          <a:solidFill>
                            <a:srgbClr val="3333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dirty="0">
                          <a:solidFill>
                            <a:srgbClr val="3333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quality poor</a:t>
                      </a:r>
                      <a:endParaRPr lang="en-US" dirty="0">
                        <a:solidFill>
                          <a:srgbClr val="3333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5934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CT0000FOX006</a:t>
                      </a:r>
                      <a:endParaRPr 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rgbClr val="3333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All OK</a:t>
                      </a:r>
                      <a:endParaRPr lang="en-US" dirty="0">
                        <a:solidFill>
                          <a:srgbClr val="3333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701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CT0000FOX007</a:t>
                      </a:r>
                      <a:endParaRPr 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rgbClr val="3333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C1</a:t>
                      </a:r>
                      <a:r>
                        <a:rPr lang="zh-TW" altLang="en-US" dirty="0">
                          <a:solidFill>
                            <a:srgbClr val="3333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dirty="0">
                          <a:solidFill>
                            <a:srgbClr val="3333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quality poor</a:t>
                      </a:r>
                      <a:endParaRPr lang="en-US" dirty="0">
                        <a:solidFill>
                          <a:srgbClr val="3333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668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CT0000FOX008</a:t>
                      </a:r>
                      <a:endParaRPr 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C3 quality poor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62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1514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4"/>
          <p:cNvSpPr>
            <a:spLocks noChangeArrowheads="1"/>
          </p:cNvSpPr>
          <p:nvPr/>
        </p:nvSpPr>
        <p:spPr bwMode="auto">
          <a:xfrm>
            <a:off x="411163" y="188913"/>
            <a:ext cx="69691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Discipline 1. 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選定團隊 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Form the Team</a:t>
            </a:r>
            <a:endParaRPr lang="zh-TW" altLang="en-US" dirty="0">
              <a:solidFill>
                <a:srgbClr val="4D4D4D"/>
              </a:solidFill>
              <a:latin typeface="+mn-lt"/>
              <a:ea typeface="新細明體" pitchFamily="18" charset="-120"/>
            </a:endParaRPr>
          </a:p>
        </p:txBody>
      </p:sp>
      <p:sp>
        <p:nvSpPr>
          <p:cNvPr id="19459" name="Text Box 5"/>
          <p:cNvSpPr txBox="1">
            <a:spLocks noChangeArrowheads="1"/>
          </p:cNvSpPr>
          <p:nvPr/>
        </p:nvSpPr>
        <p:spPr bwMode="auto">
          <a:xfrm>
            <a:off x="411163" y="908720"/>
            <a:ext cx="319523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zh-TW" altLang="zh-TW" sz="1600" dirty="0">
                <a:latin typeface="+mn-lt"/>
              </a:rPr>
              <a:t>團隊負責人</a:t>
            </a:r>
            <a:r>
              <a:rPr lang="en-US" altLang="zh-TW" sz="1600" dirty="0">
                <a:latin typeface="+mn-lt"/>
              </a:rPr>
              <a:t>Team Leader/Dept.: </a:t>
            </a:r>
            <a:endParaRPr lang="en-US" altLang="zh-TW" b="1" dirty="0">
              <a:latin typeface="+mn-lt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432662"/>
              </p:ext>
            </p:extLst>
          </p:nvPr>
        </p:nvGraphicFramePr>
        <p:xfrm>
          <a:off x="847725" y="1775965"/>
          <a:ext cx="7684715" cy="237515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987971">
                  <a:extLst>
                    <a:ext uri="{9D8B030D-6E8A-4147-A177-3AD203B41FA5}">
                      <a16:colId xmlns:a16="http://schemas.microsoft.com/office/drawing/2014/main" val="346432216"/>
                    </a:ext>
                  </a:extLst>
                </a:gridCol>
                <a:gridCol w="4135172">
                  <a:extLst>
                    <a:ext uri="{9D8B030D-6E8A-4147-A177-3AD203B41FA5}">
                      <a16:colId xmlns:a16="http://schemas.microsoft.com/office/drawing/2014/main" val="1412103406"/>
                    </a:ext>
                  </a:extLst>
                </a:gridCol>
                <a:gridCol w="2561572">
                  <a:extLst>
                    <a:ext uri="{9D8B030D-6E8A-4147-A177-3AD203B41FA5}">
                      <a16:colId xmlns:a16="http://schemas.microsoft.com/office/drawing/2014/main" val="136634019"/>
                    </a:ext>
                  </a:extLst>
                </a:gridCol>
              </a:tblGrid>
              <a:tr h="164712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l"/>
                        </a:tabLst>
                      </a:pPr>
                      <a:r>
                        <a:rPr lang="en-US" sz="1600" dirty="0">
                          <a:effectLst/>
                        </a:rPr>
                        <a:t>Name</a:t>
                      </a:r>
                      <a:endParaRPr lang="zh-TW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000" marR="36000" marT="18415" marB="18415" anchor="ctr"/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l"/>
                        </a:tabLst>
                      </a:pPr>
                      <a:r>
                        <a:rPr lang="en-US" sz="1600" dirty="0">
                          <a:effectLst/>
                        </a:rPr>
                        <a:t>Department</a:t>
                      </a:r>
                      <a:endParaRPr lang="zh-TW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000" marR="36000" marT="18415" marB="18415" anchor="ctr"/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l"/>
                        </a:tabLst>
                      </a:pPr>
                      <a:r>
                        <a:rPr lang="en-US" sz="1600" dirty="0">
                          <a:effectLst/>
                        </a:rPr>
                        <a:t>Position</a:t>
                      </a:r>
                      <a:endParaRPr lang="zh-TW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000" marR="36000" marT="18415" marB="18415" anchor="ctr"/>
                </a:tc>
                <a:extLst>
                  <a:ext uri="{0D108BD9-81ED-4DB2-BD59-A6C34878D82A}">
                    <a16:rowId xmlns:a16="http://schemas.microsoft.com/office/drawing/2014/main" val="4275884514"/>
                  </a:ext>
                </a:extLst>
              </a:tr>
              <a:tr h="16805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zh-TW" alt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3011847256"/>
                  </a:ext>
                </a:extLst>
              </a:tr>
              <a:tr h="16805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zh-TW" alt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/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1263017030"/>
                  </a:ext>
                </a:extLst>
              </a:tr>
              <a:tr h="168050"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/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2479377133"/>
                  </a:ext>
                </a:extLst>
              </a:tr>
              <a:tr h="16805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zh-TW" alt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422301957"/>
                  </a:ext>
                </a:extLst>
              </a:tr>
              <a:tr h="16805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zh-TW" alt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47270194"/>
                  </a:ext>
                </a:extLst>
              </a:tr>
              <a:tr h="168050">
                <a:tc>
                  <a:txBody>
                    <a:bodyPr/>
                    <a:lstStyle/>
                    <a:p>
                      <a:pPr algn="ctr" fontAlgn="ctr"/>
                      <a:endParaRPr lang="zh-TW" alt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/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659256674"/>
                  </a:ext>
                </a:extLst>
              </a:tr>
            </a:tbl>
          </a:graphicData>
        </a:graphic>
      </p:graphicFrame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411163" y="1290208"/>
            <a:ext cx="268708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+mn-lt"/>
              </a:rPr>
              <a:t>成員</a:t>
            </a:r>
            <a:r>
              <a:rPr lang="en-US" altLang="zh-TW" sz="1600" dirty="0">
                <a:latin typeface="+mn-lt"/>
              </a:rPr>
              <a:t>Team Member/Dept.:</a:t>
            </a:r>
            <a:endParaRPr lang="en-US" altLang="zh-TW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02348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EE9D56D3-F37F-B33C-5B1D-ACFB53986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984" y="2044918"/>
            <a:ext cx="3327833" cy="443711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3FFFEBA-4A5F-FB60-9BBF-2FECCE38A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77" y="2034434"/>
            <a:ext cx="3335698" cy="44475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D720C5D-DCFE-7B5F-07A1-8FA85A1BD5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19</a:t>
            </a:fld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194BB7E-CD4E-B29B-BF4D-0B6993382D9C}"/>
              </a:ext>
            </a:extLst>
          </p:cNvPr>
          <p:cNvSpPr txBox="1"/>
          <p:nvPr/>
        </p:nvSpPr>
        <p:spPr>
          <a:xfrm>
            <a:off x="395536" y="980728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EQ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Check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E22C8A3-7B21-817C-F6DF-DA59876561CB}"/>
              </a:ext>
            </a:extLst>
          </p:cNvPr>
          <p:cNvSpPr txBox="1"/>
          <p:nvPr/>
        </p:nvSpPr>
        <p:spPr>
          <a:xfrm>
            <a:off x="683568" y="1481291"/>
            <a:ext cx="5284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F26 fork-5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於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cassette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內置中，無刮傷疑慮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4B2396C-7D20-99E0-56D7-576AD68B1794}"/>
              </a:ext>
            </a:extLst>
          </p:cNvPr>
          <p:cNvSpPr/>
          <p:nvPr/>
        </p:nvSpPr>
        <p:spPr>
          <a:xfrm>
            <a:off x="2483768" y="4077072"/>
            <a:ext cx="720080" cy="11428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08FE966-BFDE-4D52-FD6A-A1F18B6F9726}"/>
              </a:ext>
            </a:extLst>
          </p:cNvPr>
          <p:cNvSpPr/>
          <p:nvPr/>
        </p:nvSpPr>
        <p:spPr>
          <a:xfrm>
            <a:off x="5724128" y="4005064"/>
            <a:ext cx="1296144" cy="11428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E8E2D4B0-F1BC-159E-30A3-8A29F8C8F3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95" y="225100"/>
            <a:ext cx="882001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Discipline 2.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描述問題及現況掌握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Describe the Problem</a:t>
            </a:r>
          </a:p>
          <a:p>
            <a:pPr>
              <a:defRPr/>
            </a:pPr>
            <a:r>
              <a:rPr lang="en-US" altLang="zh-TW" sz="1200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(WHO detected the problem? WHAT is wrong? State the problem in terms of object and defect. WHERE the problem was first detected, describe location of the detection, lot #,  WHEN and HOW it was detected)</a:t>
            </a:r>
            <a:r>
              <a:rPr lang="en-US" altLang="zh-TW" sz="1200" dirty="0">
                <a:solidFill>
                  <a:srgbClr val="4D4D4D"/>
                </a:solidFill>
                <a:latin typeface="+mn-lt"/>
                <a:ea typeface="新細明體" pitchFamily="18" charset="-120"/>
              </a:rPr>
              <a:t> </a:t>
            </a:r>
            <a:endParaRPr lang="zh-TW" altLang="en-US" sz="1200" dirty="0">
              <a:solidFill>
                <a:srgbClr val="4D4D4D"/>
              </a:solidFill>
              <a:latin typeface="+mn-lt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46794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D720C5D-DCFE-7B5F-07A1-8FA85A1BD5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20</a:t>
            </a:fld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194BB7E-CD4E-B29B-BF4D-0B6993382D9C}"/>
              </a:ext>
            </a:extLst>
          </p:cNvPr>
          <p:cNvSpPr txBox="1"/>
          <p:nvPr/>
        </p:nvSpPr>
        <p:spPr>
          <a:xfrm>
            <a:off x="395536" y="980728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EQ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Check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E22C8A3-7B21-817C-F6DF-DA59876561CB}"/>
              </a:ext>
            </a:extLst>
          </p:cNvPr>
          <p:cNvSpPr txBox="1"/>
          <p:nvPr/>
        </p:nvSpPr>
        <p:spPr>
          <a:xfrm>
            <a:off x="683568" y="1471352"/>
            <a:ext cx="6822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F26 cassette CT0000PAD003C5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，檢驗*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次皆為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quality good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 descr="一張含有 文字, 室內, 印表機, 牆 的圖片&#10;&#10;自動產生的描述">
            <a:extLst>
              <a:ext uri="{FF2B5EF4-FFF2-40B4-BE49-F238E27FC236}">
                <a16:creationId xmlns:a16="http://schemas.microsoft.com/office/drawing/2014/main" id="{A9C43BDD-99D2-99FB-5192-29386F1470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4" r="7697"/>
          <a:stretch/>
        </p:blipFill>
        <p:spPr>
          <a:xfrm rot="10800000">
            <a:off x="195849" y="2441636"/>
            <a:ext cx="4232134" cy="30126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8FF1A43-5FD8-49A3-F884-AEB39013A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280" y="2458791"/>
            <a:ext cx="4504491" cy="29934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F15EA32F-B883-764E-3C0B-993071E5CC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95" y="225100"/>
            <a:ext cx="882001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Discipline 2.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描述問題及現況掌握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Describe the Problem</a:t>
            </a:r>
          </a:p>
          <a:p>
            <a:pPr>
              <a:defRPr/>
            </a:pPr>
            <a:r>
              <a:rPr lang="en-US" altLang="zh-TW" sz="1200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(WHO detected the problem? WHAT is wrong? State the problem in terms of object and defect. WHERE the problem was first detected, describe location of the detection, lot #,  WHEN and HOW it was detected)</a:t>
            </a:r>
            <a:r>
              <a:rPr lang="en-US" altLang="zh-TW" sz="1200" dirty="0">
                <a:solidFill>
                  <a:srgbClr val="4D4D4D"/>
                </a:solidFill>
                <a:latin typeface="+mn-lt"/>
                <a:ea typeface="新細明體" pitchFamily="18" charset="-120"/>
              </a:rPr>
              <a:t> </a:t>
            </a:r>
            <a:endParaRPr lang="zh-TW" altLang="en-US" sz="1200" dirty="0">
              <a:solidFill>
                <a:srgbClr val="4D4D4D"/>
              </a:solidFill>
              <a:latin typeface="+mn-lt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26148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D977FAA9-8087-737E-117C-1FF7012B0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61" y="2060848"/>
            <a:ext cx="4364597" cy="432805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13D93C3-76C5-0ECE-03A9-F1E91FD2A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632" y="2060848"/>
            <a:ext cx="3835370" cy="4328056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D720C5D-DCFE-7B5F-07A1-8FA85A1BD5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21</a:t>
            </a:fld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194BB7E-CD4E-B29B-BF4D-0B6993382D9C}"/>
              </a:ext>
            </a:extLst>
          </p:cNvPr>
          <p:cNvSpPr txBox="1"/>
          <p:nvPr/>
        </p:nvSpPr>
        <p:spPr>
          <a:xfrm>
            <a:off x="395536" y="980728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EQ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Check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E22C8A3-7B21-817C-F6DF-DA59876561CB}"/>
              </a:ext>
            </a:extLst>
          </p:cNvPr>
          <p:cNvSpPr txBox="1"/>
          <p:nvPr/>
        </p:nvSpPr>
        <p:spPr>
          <a:xfrm>
            <a:off x="683568" y="1481291"/>
            <a:ext cx="614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F16 fork-5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於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cassette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內中偏低，有間隙無刮傷疑慮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4B2396C-7D20-99E0-56D7-576AD68B1794}"/>
              </a:ext>
            </a:extLst>
          </p:cNvPr>
          <p:cNvSpPr/>
          <p:nvPr/>
        </p:nvSpPr>
        <p:spPr>
          <a:xfrm>
            <a:off x="1388846" y="3288771"/>
            <a:ext cx="1310945" cy="21471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08FE966-BFDE-4D52-FD6A-A1F18B6F9726}"/>
              </a:ext>
            </a:extLst>
          </p:cNvPr>
          <p:cNvSpPr/>
          <p:nvPr/>
        </p:nvSpPr>
        <p:spPr>
          <a:xfrm>
            <a:off x="5652120" y="3212976"/>
            <a:ext cx="1412541" cy="22229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AEC2F90E-322D-C5CD-1799-5F036FDCA1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95" y="225100"/>
            <a:ext cx="882001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Discipline 2.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描述問題及現況掌握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Describe the Problem</a:t>
            </a:r>
          </a:p>
          <a:p>
            <a:pPr>
              <a:defRPr/>
            </a:pPr>
            <a:r>
              <a:rPr lang="en-US" altLang="zh-TW" sz="1200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(WHO detected the problem? WHAT is wrong? State the problem in terms of object and defect. WHERE the problem was first detected, describe location of the detection, lot #,  WHEN and HOW it was detected)</a:t>
            </a:r>
            <a:r>
              <a:rPr lang="en-US" altLang="zh-TW" sz="1200" dirty="0">
                <a:solidFill>
                  <a:srgbClr val="4D4D4D"/>
                </a:solidFill>
                <a:latin typeface="+mn-lt"/>
                <a:ea typeface="新細明體" pitchFamily="18" charset="-120"/>
              </a:rPr>
              <a:t> </a:t>
            </a:r>
            <a:endParaRPr lang="zh-TW" altLang="en-US" sz="1200" dirty="0">
              <a:solidFill>
                <a:srgbClr val="4D4D4D"/>
              </a:solidFill>
              <a:latin typeface="+mn-lt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57943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D720C5D-DCFE-7B5F-07A1-8FA85A1BD5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59FC9CB-BEB9-4AC7-AA67-25DD87166686}" type="slidenum">
              <a:rPr lang="zh-TW" altLang="en-US" smtClean="0"/>
              <a:pPr>
                <a:defRPr/>
              </a:pPr>
              <a:t>22</a:t>
            </a:fld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194BB7E-CD4E-B29B-BF4D-0B6993382D9C}"/>
              </a:ext>
            </a:extLst>
          </p:cNvPr>
          <p:cNvSpPr txBox="1"/>
          <p:nvPr/>
        </p:nvSpPr>
        <p:spPr>
          <a:xfrm>
            <a:off x="395536" y="980728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EQ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Check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E22C8A3-7B21-817C-F6DF-DA59876561CB}"/>
              </a:ext>
            </a:extLst>
          </p:cNvPr>
          <p:cNvSpPr txBox="1"/>
          <p:nvPr/>
        </p:nvSpPr>
        <p:spPr>
          <a:xfrm>
            <a:off x="683568" y="1471352"/>
            <a:ext cx="6801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F16 cassette CT0000GATE03C2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，檢驗*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次皆為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quality good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ECFA159-8FEB-D18A-07F2-C080BF0FDC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9" r="6008"/>
          <a:stretch/>
        </p:blipFill>
        <p:spPr>
          <a:xfrm rot="10800000">
            <a:off x="85798" y="2441137"/>
            <a:ext cx="4320481" cy="33236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73A3D91-5BEC-749B-F8EC-A2DB35241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690" y="2441137"/>
            <a:ext cx="4608513" cy="33236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EFEB4A95-F76D-F7B5-7167-A7CE71143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95" y="225100"/>
            <a:ext cx="882001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Discipline 2.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描述問題及現況掌握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Describe the Problem</a:t>
            </a:r>
          </a:p>
          <a:p>
            <a:pPr>
              <a:defRPr/>
            </a:pPr>
            <a:r>
              <a:rPr lang="en-US" altLang="zh-TW" sz="1200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(WHO detected the problem? WHAT is wrong? State the problem in terms of object and defect. WHERE the problem was first detected, describe location of the detection, lot #,  WHEN and HOW it was detected)</a:t>
            </a:r>
            <a:r>
              <a:rPr lang="en-US" altLang="zh-TW" sz="1200" dirty="0">
                <a:solidFill>
                  <a:srgbClr val="4D4D4D"/>
                </a:solidFill>
                <a:latin typeface="+mn-lt"/>
                <a:ea typeface="新細明體" pitchFamily="18" charset="-120"/>
              </a:rPr>
              <a:t> </a:t>
            </a:r>
            <a:endParaRPr lang="zh-TW" altLang="en-US" sz="1200" dirty="0">
              <a:solidFill>
                <a:srgbClr val="4D4D4D"/>
              </a:solidFill>
              <a:latin typeface="+mn-lt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41593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A8DB8FE-5605-7BEE-1052-BCB48D01E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908720"/>
            <a:ext cx="8602702" cy="537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407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FDC2A-0ADB-144E-D95D-5CE8F0A4D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650A3-1C79-33FF-8CA0-0B18A2081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56981-B33E-5812-1B62-1E0D94C355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10B2432-A20E-4E26-94E6-104434F1F062}" type="slidenum">
              <a:rPr lang="zh-TW" altLang="en-US" smtClean="0"/>
              <a:pPr/>
              <a:t>24</a:t>
            </a:fld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FD41A2-1843-2538-3077-319AF5656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19" y="847115"/>
            <a:ext cx="8543962" cy="542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642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41E53-DB08-2001-B908-7FDF818DC0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10B2432-A20E-4E26-94E6-104434F1F062}" type="slidenum">
              <a:rPr lang="zh-TW" altLang="en-US" smtClean="0"/>
              <a:pPr/>
              <a:t>25</a:t>
            </a:fld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B45185-8B2A-F83B-90D4-6B7C6E229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57" y="805318"/>
            <a:ext cx="8772686" cy="55640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689BCAC-FB71-0AE5-9E25-9B7527EC4094}"/>
              </a:ext>
            </a:extLst>
          </p:cNvPr>
          <p:cNvSpPr/>
          <p:nvPr/>
        </p:nvSpPr>
        <p:spPr>
          <a:xfrm>
            <a:off x="2537034" y="1988840"/>
            <a:ext cx="1057436" cy="1065078"/>
          </a:xfrm>
          <a:prstGeom prst="rect">
            <a:avLst/>
          </a:prstGeom>
          <a:noFill/>
          <a:ln>
            <a:solidFill>
              <a:srgbClr val="FC21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572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F84AC3-41A7-0C58-4ACA-D93D69166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95" y="764704"/>
            <a:ext cx="8872810" cy="56451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B96A28-F923-6D76-033E-EF7D2DA19204}"/>
              </a:ext>
            </a:extLst>
          </p:cNvPr>
          <p:cNvSpPr txBox="1"/>
          <p:nvPr/>
        </p:nvSpPr>
        <p:spPr>
          <a:xfrm>
            <a:off x="251520" y="404664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10/13 C1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7273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829A1-AE6E-24F9-3D1A-2F6433256D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10B2432-A20E-4E26-94E6-104434F1F062}" type="slidenum">
              <a:rPr lang="zh-TW" altLang="en-US" smtClean="0"/>
              <a:pPr/>
              <a:t>27</a:t>
            </a:fld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22706F-D341-A68E-0238-4646AE3E9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08720"/>
            <a:ext cx="7632848" cy="495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2765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318BE06A-3083-AFAE-E5B5-30EE9E3BF7BB}"/>
              </a:ext>
            </a:extLst>
          </p:cNvPr>
          <p:cNvSpPr txBox="1"/>
          <p:nvPr/>
        </p:nvSpPr>
        <p:spPr>
          <a:xfrm>
            <a:off x="323528" y="404664"/>
            <a:ext cx="1775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Summary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0655DE0-EA45-FFC4-2E46-16C0DF0B63FD}"/>
              </a:ext>
            </a:extLst>
          </p:cNvPr>
          <p:cNvSpPr txBox="1"/>
          <p:nvPr/>
        </p:nvSpPr>
        <p:spPr>
          <a:xfrm>
            <a:off x="251520" y="1268760"/>
            <a:ext cx="8784976" cy="3607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SEM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結果為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FOX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後刮傷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,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  <a:sym typeface="Wingdings" panose="05000000000000000000" pitchFamily="2" charset="2"/>
              </a:rPr>
              <a:t>共同機台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  <a:sym typeface="Wingdings" panose="05000000000000000000" pitchFamily="2" charset="2"/>
              </a:rPr>
              <a:t>F03 C1 zone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  <a:sym typeface="Wingdings" panose="05000000000000000000" pitchFamily="2" charset="2"/>
              </a:rPr>
              <a:t>Impact lot : 2lot/5pcs , 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  <a:sym typeface="Wingdings" panose="05000000000000000000" pitchFamily="2" charset="2"/>
              </a:rPr>
              <a:t>報廢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  <a:sym typeface="Wingdings" panose="05000000000000000000" pitchFamily="2" charset="2"/>
              </a:rPr>
              <a:t>=2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  <a:sym typeface="Wingdings" panose="05000000000000000000" pitchFamily="2" charset="2"/>
              </a:rPr>
              <a:t>片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  <a:sym typeface="Wingdings" panose="05000000000000000000" pitchFamily="2" charset="2"/>
              </a:rPr>
              <a:t> (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  <a:sym typeface="Wingdings" panose="05000000000000000000" pitchFamily="2" charset="2"/>
              </a:rPr>
              <a:t>刮傷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  <a:sym typeface="Wingdings" panose="05000000000000000000" pitchFamily="2" charset="2"/>
              </a:rPr>
              <a:t>&gt;6cm)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  <a:sym typeface="Wingdings" panose="05000000000000000000" pitchFamily="2" charset="2"/>
              </a:rPr>
              <a:t>Impact date :  10/9~10/10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產品確認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1. Issue lot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C1 zone </a:t>
            </a:r>
          </a:p>
          <a:p>
            <a:pPr>
              <a:lnSpc>
                <a:spcPct val="150000"/>
              </a:lnSpc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2. Issue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 其他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zone *2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批在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C5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位置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AOI MAP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無刮傷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3. Issue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C1 zone *2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批在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C1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位置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AOI MAP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無刮傷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機台處理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7429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F03/F16/F26 FORK-5 C1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確認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transfer ok</a:t>
            </a:r>
          </a:p>
          <a:p>
            <a:pPr marL="7429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Cassette C1 quality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poor,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交領班報廢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2709109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138"/>
          <p:cNvGraphicFramePr>
            <a:graphicFrameLocks noGrp="1"/>
          </p:cNvGraphicFramePr>
          <p:nvPr>
            <p:ph/>
            <p:extLst>
              <p:ext uri="{D42A27DB-BD31-4B8C-83A1-F6EECF244321}">
                <p14:modId xmlns:p14="http://schemas.microsoft.com/office/powerpoint/2010/main" val="1844153020"/>
              </p:ext>
            </p:extLst>
          </p:nvPr>
        </p:nvGraphicFramePr>
        <p:xfrm>
          <a:off x="341313" y="1358770"/>
          <a:ext cx="8685212" cy="5067640"/>
        </p:xfrm>
        <a:graphic>
          <a:graphicData uri="http://schemas.openxmlformats.org/drawingml/2006/table">
            <a:tbl>
              <a:tblPr/>
              <a:tblGrid>
                <a:gridCol w="1044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40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06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Arial Unicode MS" pitchFamily="34" charset="-120"/>
                          <a:cs typeface="Arial" pitchFamily="34" charset="0"/>
                        </a:rPr>
                        <a:t>What</a:t>
                      </a:r>
                    </a:p>
                  </a:txBody>
                  <a:tcPr marL="91432" marR="91432" marT="45718" marB="4571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itchFamily="34" charset="0"/>
                        </a:rPr>
                        <a:t>L054AI-YBS05V-24400350 #2,#4,#7</a:t>
                      </a:r>
                      <a:r>
                        <a:rPr kumimoji="0" lang="zh-TW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itchFamily="34" charset="0"/>
                        </a:rPr>
                        <a:t>線性刮傷</a:t>
                      </a:r>
                      <a:endParaRPr kumimoji="0" lang="en-US" altLang="zh-TW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 pitchFamily="34" charset="0"/>
                      </a:endParaRPr>
                    </a:p>
                    <a:p>
                      <a:pPr>
                        <a:defRPr/>
                      </a:pPr>
                      <a:endParaRPr kumimoji="0" lang="en-US" altLang="zh-TW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 pitchFamily="34" charset="0"/>
                      </a:endParaRPr>
                    </a:p>
                    <a:p>
                      <a:pPr>
                        <a:defRPr/>
                      </a:pPr>
                      <a:r>
                        <a:rPr kumimoji="0" lang="en-US" altLang="zh-TW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itchFamily="34" charset="0"/>
                        </a:rPr>
                        <a:t>Total impact: 1 lots/3 pcs</a:t>
                      </a:r>
                    </a:p>
                  </a:txBody>
                  <a:tcPr marL="91432" marR="91432"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Arial Unicode MS" pitchFamily="34" charset="-120"/>
                          <a:cs typeface="Arial" pitchFamily="34" charset="0"/>
                        </a:rPr>
                        <a:t>Where</a:t>
                      </a:r>
                    </a:p>
                  </a:txBody>
                  <a:tcPr marL="91432" marR="91432" marT="45718" marB="4571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zh-TW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j-lt"/>
                          <a:ea typeface="Arial Unicode MS" pitchFamily="34" charset="-120"/>
                          <a:cs typeface="Arial" pitchFamily="34" charset="0"/>
                        </a:rPr>
                        <a:t>Op.6533</a:t>
                      </a:r>
                      <a:endParaRPr kumimoji="0" lang="zh-TW" alt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j-lt"/>
                        <a:ea typeface="Arial Unicode MS" pitchFamily="34" charset="-120"/>
                        <a:cs typeface="Arial" pitchFamily="34" charset="0"/>
                      </a:endParaRPr>
                    </a:p>
                  </a:txBody>
                  <a:tcPr marL="91432" marR="91432"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7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Arial Unicode MS" pitchFamily="34" charset="-120"/>
                          <a:cs typeface="Arial" pitchFamily="34" charset="0"/>
                        </a:rPr>
                        <a:t>When</a:t>
                      </a:r>
                    </a:p>
                  </a:txBody>
                  <a:tcPr marL="91432" marR="91432" marT="45718" marB="4571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j-lt"/>
                          <a:ea typeface="Arial Unicode MS" pitchFamily="34" charset="-120"/>
                          <a:cs typeface="Arial" pitchFamily="34" charset="0"/>
                        </a:rPr>
                        <a:t>2024/10/14</a:t>
                      </a:r>
                    </a:p>
                  </a:txBody>
                  <a:tcPr marL="91432" marR="91432"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00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TW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Arial Unicode MS" pitchFamily="34" charset="-120"/>
                          <a:cs typeface="Arial" pitchFamily="34" charset="0"/>
                        </a:rPr>
                        <a:t>Extent</a:t>
                      </a:r>
                    </a:p>
                  </a:txBody>
                  <a:tcPr marL="91432" marR="91432" marT="45718" marB="4571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lang="en-US" altLang="en-US" sz="1400" dirty="0">
                          <a:latin typeface="+mn-lt"/>
                        </a:rPr>
                        <a:t>AOI scan inform : </a:t>
                      </a:r>
                      <a:r>
                        <a:rPr lang="en-US" altLang="zh-TW" sz="1400" dirty="0"/>
                        <a:t>24400350 #2,4,7</a:t>
                      </a:r>
                      <a:r>
                        <a:rPr lang="zh-TW" altLang="en-US" sz="1400" dirty="0"/>
                        <a:t>線性刮傷</a:t>
                      </a:r>
                      <a:endParaRPr kumimoji="0" lang="en-US" altLang="zh-TW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n-lt"/>
                        <a:ea typeface="Arial Unicode MS" pitchFamily="34" charset="-120"/>
                        <a:cs typeface="Arial" pitchFamily="34" charset="0"/>
                      </a:endParaRPr>
                    </a:p>
                  </a:txBody>
                  <a:tcPr marL="91432" marR="91432"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206515" y="460993"/>
            <a:ext cx="882001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Discipline 2.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描述問題及現況掌握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Describe the Problem</a:t>
            </a:r>
          </a:p>
          <a:p>
            <a:pPr>
              <a:defRPr/>
            </a:pPr>
            <a:r>
              <a:rPr lang="en-US" altLang="zh-TW" sz="1200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(WHO detected the problem? WHAT is wrong? State the problem in terms of object and defect. WHERE the problem was first detected, describe location of the detection, lot #,  WHEN and HOW it was detected)</a:t>
            </a:r>
            <a:r>
              <a:rPr lang="en-US" altLang="zh-TW" sz="1200" dirty="0">
                <a:solidFill>
                  <a:srgbClr val="4D4D4D"/>
                </a:solidFill>
                <a:latin typeface="+mn-lt"/>
                <a:ea typeface="新細明體" pitchFamily="18" charset="-120"/>
              </a:rPr>
              <a:t> </a:t>
            </a:r>
            <a:endParaRPr lang="zh-TW" altLang="en-US" sz="1200" dirty="0">
              <a:solidFill>
                <a:srgbClr val="4D4D4D"/>
              </a:solidFill>
              <a:latin typeface="+mn-lt"/>
              <a:ea typeface="新細明體" pitchFamily="18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76CE761-D1BF-1665-5976-20C7E1902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448" y="2708920"/>
            <a:ext cx="3600400" cy="359006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54DE735-1722-2F9F-DB61-37CDE26EE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203" y="2967915"/>
            <a:ext cx="1596980" cy="159505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C1A6931-2862-E137-A09D-E00515A32D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5652" y="2976998"/>
            <a:ext cx="1615327" cy="159505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41BB6FC-258F-F69F-F6F1-9269D95FCE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4647" y="4662269"/>
            <a:ext cx="1704656" cy="167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5833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206515" y="460993"/>
            <a:ext cx="882001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Discipline 2.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描述問題及現況掌握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Describe the Problem</a:t>
            </a:r>
          </a:p>
          <a:p>
            <a:pPr>
              <a:defRPr/>
            </a:pPr>
            <a:r>
              <a:rPr lang="en-US" altLang="zh-TW" sz="1200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(WHO detected the problem? WHAT is wrong? State the problem in terms of object and defect. WHERE the problem was first detected, describe location of the detection, lot #,  WHEN and HOW it was detected)</a:t>
            </a:r>
            <a:r>
              <a:rPr lang="en-US" altLang="zh-TW" sz="1200" dirty="0">
                <a:solidFill>
                  <a:srgbClr val="4D4D4D"/>
                </a:solidFill>
                <a:latin typeface="+mn-lt"/>
                <a:ea typeface="新細明體" pitchFamily="18" charset="-120"/>
              </a:rPr>
              <a:t> </a:t>
            </a:r>
            <a:endParaRPr lang="zh-TW" altLang="en-US" sz="1200" dirty="0">
              <a:solidFill>
                <a:srgbClr val="4D4D4D"/>
              </a:solidFill>
              <a:latin typeface="+mn-lt"/>
              <a:ea typeface="新細明體" pitchFamily="18" charset="-12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203431"/>
            <a:ext cx="395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dirty="0"/>
              <a:t>Issue run :  24400350 at F26 C5 zone </a:t>
            </a:r>
            <a:endParaRPr lang="zh-TW" altLang="en-US" dirty="0"/>
          </a:p>
        </p:txBody>
      </p:sp>
      <p:sp>
        <p:nvSpPr>
          <p:cNvPr id="9" name="TextBox 4"/>
          <p:cNvSpPr txBox="1"/>
          <p:nvPr/>
        </p:nvSpPr>
        <p:spPr>
          <a:xfrm>
            <a:off x="395536" y="3341362"/>
            <a:ext cx="4009559" cy="879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TW" dirty="0"/>
              <a:t>Issue date :  F26 Move-in 10/10 09:13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TW" dirty="0"/>
              <a:t>Check F26 M/D record </a:t>
            </a:r>
            <a:r>
              <a:rPr lang="zh-TW" altLang="en-US" dirty="0"/>
              <a:t>無特別異常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65D3942-03C3-C39A-9894-76F444000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15" y="1596063"/>
            <a:ext cx="8541949" cy="143827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C719D06-D5DC-F67B-B51A-F02969AC9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242" y="4237576"/>
            <a:ext cx="6120556" cy="215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9778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206515" y="460993"/>
            <a:ext cx="882001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Discipline 2.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描述問題及現況掌握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Describe the Problem</a:t>
            </a:r>
          </a:p>
          <a:p>
            <a:pPr>
              <a:defRPr/>
            </a:pPr>
            <a:r>
              <a:rPr lang="en-US" altLang="zh-TW" sz="1200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(WHO detected the problem? WHAT is wrong? State the problem in terms of object and defect. WHERE the problem was first detected, describe location of the detection, lot #,  WHEN and HOW it was detected)</a:t>
            </a:r>
            <a:r>
              <a:rPr lang="en-US" altLang="zh-TW" sz="1200" dirty="0">
                <a:solidFill>
                  <a:srgbClr val="4D4D4D"/>
                </a:solidFill>
                <a:latin typeface="+mn-lt"/>
                <a:ea typeface="新細明體" pitchFamily="18" charset="-120"/>
              </a:rPr>
              <a:t> </a:t>
            </a:r>
            <a:endParaRPr lang="zh-TW" altLang="en-US" sz="1200" dirty="0">
              <a:solidFill>
                <a:srgbClr val="4D4D4D"/>
              </a:solidFill>
              <a:latin typeface="+mn-lt"/>
              <a:ea typeface="新細明體" pitchFamily="18" charset="-12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203431"/>
            <a:ext cx="395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dirty="0"/>
              <a:t>Issue run :  24400350 at F16 C2 zone </a:t>
            </a:r>
            <a:endParaRPr lang="zh-TW" altLang="en-US" dirty="0"/>
          </a:p>
        </p:txBody>
      </p:sp>
      <p:sp>
        <p:nvSpPr>
          <p:cNvPr id="9" name="TextBox 4"/>
          <p:cNvSpPr txBox="1"/>
          <p:nvPr/>
        </p:nvSpPr>
        <p:spPr>
          <a:xfrm>
            <a:off x="395536" y="3341362"/>
            <a:ext cx="4009559" cy="879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TW" dirty="0"/>
              <a:t>Issue date :  F16 Move-in 10/10 19:56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TW" dirty="0"/>
              <a:t>Check F16 M/D record </a:t>
            </a:r>
            <a:r>
              <a:rPr lang="zh-TW" altLang="en-US" dirty="0"/>
              <a:t>無特別異常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A6B6075-5A23-324D-549E-60FE20378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782" y="4385675"/>
            <a:ext cx="6271972" cy="182211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85A6272-E11D-A7C9-F8F6-DEF01B45C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33" y="1737925"/>
            <a:ext cx="8461573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136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AB9EB7F-17A4-EAFC-DE27-A16C2F87F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43" y="2699247"/>
            <a:ext cx="6588794" cy="4009055"/>
          </a:xfrm>
          <a:prstGeom prst="rect">
            <a:avLst/>
          </a:prstGeom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30192" y="272217"/>
            <a:ext cx="873097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Discipline 3.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執行及驗證暫時防堵對策 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Contain the Problem</a:t>
            </a:r>
          </a:p>
          <a:p>
            <a:pPr>
              <a:defRPr/>
            </a:pPr>
            <a:r>
              <a:rPr lang="en-US" altLang="zh-TW" sz="1400" b="1" dirty="0">
                <a:solidFill>
                  <a:srgbClr val="4D4D4D"/>
                </a:solidFill>
                <a:latin typeface="+mj-lt"/>
                <a:ea typeface="新細明體" pitchFamily="18" charset="-120"/>
              </a:rPr>
              <a:t>(Define and implement containment actions to </a:t>
            </a:r>
            <a:r>
              <a:rPr lang="en-US" altLang="zh-TW" sz="1400" b="1" dirty="0">
                <a:solidFill>
                  <a:srgbClr val="FF0000"/>
                </a:solidFill>
                <a:latin typeface="+mj-lt"/>
                <a:ea typeface="新細明體" pitchFamily="18" charset="-120"/>
              </a:rPr>
              <a:t>isolate</a:t>
            </a:r>
            <a:r>
              <a:rPr lang="en-US" altLang="zh-TW" sz="1400" b="1" dirty="0">
                <a:solidFill>
                  <a:srgbClr val="4D4D4D"/>
                </a:solidFill>
                <a:latin typeface="+mj-lt"/>
                <a:ea typeface="新細明體" pitchFamily="18" charset="-120"/>
              </a:rPr>
              <a:t> the effect of problem from any internal/external customer until corrective action is implemented)</a:t>
            </a:r>
            <a:endParaRPr lang="zh-TW" altLang="en-US" sz="1400" b="1" dirty="0">
              <a:latin typeface="+mj-lt"/>
              <a:ea typeface="新細明體" pitchFamily="18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30192" y="1194443"/>
            <a:ext cx="8064896" cy="1442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en-US" altLang="zh-TW" dirty="0">
                <a:ea typeface="微軟正黑體" panose="020B0604030504040204" pitchFamily="34" charset="-120"/>
                <a:cs typeface="Times New Roman" panose="02020603050405020304" pitchFamily="18" charset="0"/>
              </a:rPr>
              <a:t>F26</a:t>
            </a:r>
            <a:r>
              <a:rPr lang="zh-TW" altLang="en-US" dirty="0">
                <a:ea typeface="微軟正黑體" panose="020B0604030504040204" pitchFamily="34" charset="-120"/>
                <a:cs typeface="Times New Roman" panose="02020603050405020304" pitchFamily="18" charset="0"/>
              </a:rPr>
              <a:t>追貨確認</a:t>
            </a:r>
            <a:r>
              <a:rPr lang="en-US" altLang="zh-TW" dirty="0">
                <a:ea typeface="微軟正黑體" panose="020B0604030504040204" pitchFamily="34" charset="-120"/>
                <a:cs typeface="Times New Roman" panose="02020603050405020304" pitchFamily="18" charset="0"/>
              </a:rPr>
              <a:t>impact </a:t>
            </a:r>
            <a:r>
              <a:rPr lang="zh-TW" altLang="en-US" dirty="0">
                <a:ea typeface="微軟正黑體" panose="020B0604030504040204" pitchFamily="34" charset="-120"/>
                <a:cs typeface="Times New Roman" panose="02020603050405020304" pitchFamily="18" charset="0"/>
              </a:rPr>
              <a:t>區間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TW" sz="1400" dirty="0"/>
              <a:t>Issue lot </a:t>
            </a:r>
            <a:r>
              <a:rPr lang="zh-TW" altLang="en-US" sz="1400" dirty="0"/>
              <a:t>前</a:t>
            </a:r>
            <a:r>
              <a:rPr lang="en-US" altLang="zh-TW" sz="1400" dirty="0"/>
              <a:t>/</a:t>
            </a:r>
            <a:r>
              <a:rPr lang="zh-TW" altLang="en-US" sz="1400" dirty="0"/>
              <a:t>後批無 </a:t>
            </a:r>
            <a:r>
              <a:rPr lang="en-US" altLang="zh-TW" sz="1400" dirty="0"/>
              <a:t>AOI data , </a:t>
            </a:r>
            <a:r>
              <a:rPr lang="zh-TW" altLang="en-US" sz="1400" dirty="0"/>
              <a:t>抓</a:t>
            </a:r>
            <a:r>
              <a:rPr lang="en-US" altLang="zh-TW" sz="1400" dirty="0"/>
              <a:t> 2</a:t>
            </a:r>
            <a:r>
              <a:rPr lang="zh-TW" altLang="en-US" sz="1400" dirty="0"/>
              <a:t>批產品 </a:t>
            </a:r>
            <a:r>
              <a:rPr lang="en-US" altLang="zh-TW" sz="1400" dirty="0"/>
              <a:t>24393300</a:t>
            </a:r>
            <a:r>
              <a:rPr lang="zh-TW" altLang="en-US" sz="1400" dirty="0"/>
              <a:t>、</a:t>
            </a:r>
            <a:r>
              <a:rPr lang="en-US" altLang="zh-TW" sz="1400" dirty="0"/>
              <a:t>24401670</a:t>
            </a:r>
            <a:r>
              <a:rPr lang="zh-TW" altLang="en-US" sz="1400" dirty="0"/>
              <a:t>待 </a:t>
            </a:r>
            <a:r>
              <a:rPr lang="en-US" altLang="zh-TW" sz="1400" dirty="0"/>
              <a:t>AOI </a:t>
            </a:r>
            <a:r>
              <a:rPr lang="zh-TW" altLang="en-US" sz="1400" dirty="0"/>
              <a:t>確認刮傷</a:t>
            </a:r>
            <a:endParaRPr lang="en-US" altLang="zh-TW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TW" sz="1400" dirty="0"/>
              <a:t>Issue lot </a:t>
            </a:r>
            <a:r>
              <a:rPr lang="zh-TW" altLang="en-US" sz="1400" dirty="0"/>
              <a:t>同</a:t>
            </a:r>
            <a:r>
              <a:rPr lang="en-US" altLang="zh-TW" sz="1400" dirty="0"/>
              <a:t>batch</a:t>
            </a:r>
            <a:r>
              <a:rPr lang="zh-TW" altLang="en-US" sz="1400" dirty="0"/>
              <a:t>無 </a:t>
            </a:r>
            <a:r>
              <a:rPr lang="en-US" altLang="zh-TW" sz="1400" dirty="0"/>
              <a:t>AOI data , </a:t>
            </a:r>
            <a:r>
              <a:rPr lang="zh-TW" altLang="en-US" sz="1400" dirty="0"/>
              <a:t>抓</a:t>
            </a:r>
            <a:r>
              <a:rPr lang="en-US" altLang="zh-TW" sz="1400" dirty="0"/>
              <a:t>C4/6</a:t>
            </a:r>
            <a:r>
              <a:rPr lang="zh-TW" altLang="en-US" sz="1400" dirty="0"/>
              <a:t>產品</a:t>
            </a:r>
            <a:r>
              <a:rPr lang="en-US" altLang="zh-TW" sz="1400" dirty="0"/>
              <a:t>24401420</a:t>
            </a:r>
            <a:r>
              <a:rPr lang="zh-TW" altLang="en-US" sz="1400" dirty="0"/>
              <a:t>、</a:t>
            </a:r>
            <a:r>
              <a:rPr lang="en-US" altLang="zh-TW" sz="1400" dirty="0"/>
              <a:t>24400370</a:t>
            </a:r>
            <a:r>
              <a:rPr lang="zh-TW" altLang="en-US" sz="1400" dirty="0"/>
              <a:t> 待 </a:t>
            </a:r>
            <a:r>
              <a:rPr lang="en-US" altLang="zh-TW" sz="1400" dirty="0"/>
              <a:t>AOI </a:t>
            </a:r>
            <a:r>
              <a:rPr lang="zh-TW" altLang="en-US" sz="1400" dirty="0"/>
              <a:t>確認刮傷</a:t>
            </a:r>
            <a:endParaRPr lang="en-US" altLang="zh-TW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TW" altLang="en-US" sz="1400" dirty="0"/>
              <a:t>確認 </a:t>
            </a:r>
            <a:r>
              <a:rPr lang="en-US" altLang="zh-TW" sz="1400" dirty="0"/>
              <a:t>F26 </a:t>
            </a:r>
            <a:r>
              <a:rPr lang="zh-TW" altLang="en-US" sz="1400" dirty="0"/>
              <a:t>當 </a:t>
            </a:r>
            <a:r>
              <a:rPr lang="en-US" altLang="zh-TW" sz="1400" dirty="0"/>
              <a:t>run C5</a:t>
            </a:r>
            <a:r>
              <a:rPr lang="zh-TW" altLang="en-US" sz="1400" dirty="0"/>
              <a:t> 產品 </a:t>
            </a:r>
            <a:r>
              <a:rPr lang="en-US" altLang="zh-TW" sz="1400" dirty="0"/>
              <a:t>– 24391470</a:t>
            </a:r>
            <a:r>
              <a:rPr lang="zh-TW" altLang="en-US" sz="1400" dirty="0"/>
              <a:t>  </a:t>
            </a:r>
            <a:r>
              <a:rPr lang="en-US" altLang="zh-TW" sz="1400" dirty="0"/>
              <a:t>Link: </a:t>
            </a:r>
            <a:r>
              <a:rPr lang="en-US" altLang="zh-TW" sz="1400" dirty="0">
                <a:solidFill>
                  <a:srgbClr val="3333FF"/>
                </a:solidFill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SS-6</a:t>
            </a:r>
            <a:r>
              <a:rPr lang="zh-TW" altLang="en-US" sz="1400" dirty="0"/>
              <a:t>，</a:t>
            </a:r>
            <a:r>
              <a:rPr lang="en-US" altLang="zh-TW" sz="1400" dirty="0"/>
              <a:t>map normal</a:t>
            </a:r>
          </a:p>
        </p:txBody>
      </p:sp>
      <p:sp>
        <p:nvSpPr>
          <p:cNvPr id="4" name="箭號: 向下 3">
            <a:extLst>
              <a:ext uri="{FF2B5EF4-FFF2-40B4-BE49-F238E27FC236}">
                <a16:creationId xmlns:a16="http://schemas.microsoft.com/office/drawing/2014/main" id="{DA493B56-A112-3891-3DBE-8182C5A1456C}"/>
              </a:ext>
            </a:extLst>
          </p:cNvPr>
          <p:cNvSpPr/>
          <p:nvPr/>
        </p:nvSpPr>
        <p:spPr>
          <a:xfrm>
            <a:off x="3866596" y="5554390"/>
            <a:ext cx="792088" cy="21833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190579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0E6D7706-5F57-A49A-227F-4063E51BB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625" y="2728631"/>
            <a:ext cx="6948710" cy="3824700"/>
          </a:xfrm>
          <a:prstGeom prst="rect">
            <a:avLst/>
          </a:prstGeom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30192" y="272217"/>
            <a:ext cx="873097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Discipline 3.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執行及驗證暫時防堵對策 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Contain the Problem</a:t>
            </a:r>
          </a:p>
          <a:p>
            <a:pPr>
              <a:defRPr/>
            </a:pPr>
            <a:r>
              <a:rPr lang="en-US" altLang="zh-TW" sz="1400" b="1" dirty="0">
                <a:solidFill>
                  <a:srgbClr val="4D4D4D"/>
                </a:solidFill>
                <a:latin typeface="+mj-lt"/>
                <a:ea typeface="新細明體" pitchFamily="18" charset="-120"/>
              </a:rPr>
              <a:t>(Define and implement containment actions to </a:t>
            </a:r>
            <a:r>
              <a:rPr lang="en-US" altLang="zh-TW" sz="1400" b="1" dirty="0">
                <a:solidFill>
                  <a:srgbClr val="FF0000"/>
                </a:solidFill>
                <a:latin typeface="+mj-lt"/>
                <a:ea typeface="新細明體" pitchFamily="18" charset="-120"/>
              </a:rPr>
              <a:t>isolate</a:t>
            </a:r>
            <a:r>
              <a:rPr lang="en-US" altLang="zh-TW" sz="1400" b="1" dirty="0">
                <a:solidFill>
                  <a:srgbClr val="4D4D4D"/>
                </a:solidFill>
                <a:latin typeface="+mj-lt"/>
                <a:ea typeface="新細明體" pitchFamily="18" charset="-120"/>
              </a:rPr>
              <a:t> the effect of problem from any internal/external customer until corrective action is implemented)</a:t>
            </a:r>
            <a:endParaRPr lang="zh-TW" altLang="en-US" sz="1400" b="1" dirty="0">
              <a:latin typeface="+mj-lt"/>
              <a:ea typeface="新細明體" pitchFamily="18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30192" y="1194443"/>
            <a:ext cx="8064896" cy="1442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en-US" altLang="zh-TW" dirty="0">
                <a:ea typeface="微軟正黑體" panose="020B0604030504040204" pitchFamily="34" charset="-120"/>
                <a:cs typeface="Times New Roman" panose="02020603050405020304" pitchFamily="18" charset="0"/>
              </a:rPr>
              <a:t>F16</a:t>
            </a:r>
            <a:r>
              <a:rPr lang="zh-TW" altLang="en-US" dirty="0">
                <a:ea typeface="微軟正黑體" panose="020B0604030504040204" pitchFamily="34" charset="-120"/>
                <a:cs typeface="Times New Roman" panose="02020603050405020304" pitchFamily="18" charset="0"/>
              </a:rPr>
              <a:t>追貨確認</a:t>
            </a:r>
            <a:r>
              <a:rPr lang="en-US" altLang="zh-TW" dirty="0">
                <a:ea typeface="微軟正黑體" panose="020B0604030504040204" pitchFamily="34" charset="-120"/>
                <a:cs typeface="Times New Roman" panose="02020603050405020304" pitchFamily="18" charset="0"/>
              </a:rPr>
              <a:t>impact </a:t>
            </a:r>
            <a:r>
              <a:rPr lang="zh-TW" altLang="en-US" dirty="0">
                <a:ea typeface="微軟正黑體" panose="020B0604030504040204" pitchFamily="34" charset="-120"/>
                <a:cs typeface="Times New Roman" panose="02020603050405020304" pitchFamily="18" charset="0"/>
              </a:rPr>
              <a:t>區間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TW" sz="1400" dirty="0"/>
              <a:t>Issue lot </a:t>
            </a:r>
            <a:r>
              <a:rPr lang="zh-TW" altLang="en-US" sz="1400" dirty="0"/>
              <a:t>前無 </a:t>
            </a:r>
            <a:r>
              <a:rPr lang="en-US" altLang="zh-TW" sz="1400" dirty="0"/>
              <a:t>AOI data , </a:t>
            </a:r>
            <a:r>
              <a:rPr lang="zh-TW" altLang="en-US" sz="1400" dirty="0"/>
              <a:t>抓</a:t>
            </a:r>
            <a:r>
              <a:rPr lang="en-US" altLang="zh-TW" sz="1400" dirty="0"/>
              <a:t> 24401380</a:t>
            </a:r>
            <a:r>
              <a:rPr lang="zh-TW" altLang="en-US" sz="1400" dirty="0"/>
              <a:t>待 </a:t>
            </a:r>
            <a:r>
              <a:rPr lang="en-US" altLang="zh-TW" sz="1400" dirty="0"/>
              <a:t>AOI </a:t>
            </a:r>
            <a:r>
              <a:rPr lang="zh-TW" altLang="en-US" sz="1400" dirty="0"/>
              <a:t>確認刮傷；</a:t>
            </a:r>
            <a:r>
              <a:rPr lang="en-US" altLang="zh-TW" sz="1400" dirty="0"/>
              <a:t>issue</a:t>
            </a:r>
            <a:r>
              <a:rPr lang="zh-TW" altLang="en-US" sz="1400" dirty="0"/>
              <a:t>後</a:t>
            </a:r>
            <a:r>
              <a:rPr lang="en-US" altLang="zh-TW" sz="1400" dirty="0"/>
              <a:t>24400340</a:t>
            </a:r>
            <a:r>
              <a:rPr lang="zh-TW" altLang="en-US" sz="1400" dirty="0"/>
              <a:t> </a:t>
            </a:r>
            <a:r>
              <a:rPr lang="en-US" altLang="zh-TW" sz="1400" dirty="0"/>
              <a:t>AOI</a:t>
            </a:r>
            <a:r>
              <a:rPr lang="zh-TW" altLang="en-US" sz="1400" dirty="0"/>
              <a:t> </a:t>
            </a:r>
            <a:r>
              <a:rPr lang="en-US" altLang="zh-TW" sz="1400" dirty="0"/>
              <a:t>map normal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TW" sz="1400" dirty="0"/>
              <a:t>Issue lot </a:t>
            </a:r>
            <a:r>
              <a:rPr lang="zh-TW" altLang="en-US" sz="1400" dirty="0"/>
              <a:t>同</a:t>
            </a:r>
            <a:r>
              <a:rPr lang="en-US" altLang="zh-TW" sz="1400" dirty="0"/>
              <a:t>batch</a:t>
            </a:r>
            <a:r>
              <a:rPr lang="zh-TW" altLang="en-US" sz="1400" dirty="0"/>
              <a:t>抓</a:t>
            </a:r>
            <a:r>
              <a:rPr lang="en-US" altLang="zh-TW" sz="1400" dirty="0"/>
              <a:t>C1</a:t>
            </a:r>
            <a:r>
              <a:rPr lang="zh-TW" altLang="en-US" sz="1400" dirty="0"/>
              <a:t>產品</a:t>
            </a:r>
            <a:r>
              <a:rPr lang="en-US" altLang="zh-TW" sz="1400" dirty="0"/>
              <a:t>24401460</a:t>
            </a:r>
            <a:r>
              <a:rPr lang="zh-TW" altLang="en-US" sz="1400" dirty="0"/>
              <a:t> 待 </a:t>
            </a:r>
            <a:r>
              <a:rPr lang="en-US" altLang="zh-TW" sz="1400" dirty="0"/>
              <a:t>AOI </a:t>
            </a:r>
            <a:r>
              <a:rPr lang="zh-TW" altLang="en-US" sz="1400" dirty="0"/>
              <a:t>確認刮傷；同</a:t>
            </a:r>
            <a:r>
              <a:rPr lang="en-US" altLang="zh-TW" sz="1400" dirty="0"/>
              <a:t>batch C3 AOI map normal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TW" altLang="en-US" sz="1400" dirty="0"/>
              <a:t>確認 </a:t>
            </a:r>
            <a:r>
              <a:rPr lang="en-US" altLang="zh-TW" sz="1400" dirty="0"/>
              <a:t>F16 </a:t>
            </a:r>
            <a:r>
              <a:rPr lang="zh-TW" altLang="en-US" sz="1400" dirty="0"/>
              <a:t>當 </a:t>
            </a:r>
            <a:r>
              <a:rPr lang="en-US" altLang="zh-TW" sz="1400" dirty="0"/>
              <a:t>run C2</a:t>
            </a:r>
            <a:r>
              <a:rPr lang="zh-TW" altLang="en-US" sz="1400" dirty="0"/>
              <a:t> 產品 </a:t>
            </a:r>
            <a:r>
              <a:rPr lang="en-US" altLang="zh-TW" sz="1400" dirty="0"/>
              <a:t>– 24401990</a:t>
            </a:r>
            <a:r>
              <a:rPr lang="zh-TW" altLang="en-US" sz="1400" dirty="0"/>
              <a:t> </a:t>
            </a:r>
            <a:r>
              <a:rPr lang="en-US" altLang="zh-TW" sz="1400" dirty="0"/>
              <a:t>wait AOI data</a:t>
            </a:r>
          </a:p>
        </p:txBody>
      </p:sp>
      <p:sp>
        <p:nvSpPr>
          <p:cNvPr id="4" name="箭號: 向下 3">
            <a:extLst>
              <a:ext uri="{FF2B5EF4-FFF2-40B4-BE49-F238E27FC236}">
                <a16:creationId xmlns:a16="http://schemas.microsoft.com/office/drawing/2014/main" id="{DA493B56-A112-3891-3DBE-8182C5A1456C}"/>
              </a:ext>
            </a:extLst>
          </p:cNvPr>
          <p:cNvSpPr/>
          <p:nvPr/>
        </p:nvSpPr>
        <p:spPr>
          <a:xfrm>
            <a:off x="3995936" y="5690209"/>
            <a:ext cx="792088" cy="1440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78997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251520" y="395954"/>
            <a:ext cx="8347890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Discipline 4.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定義及驗證真因 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(Identify the Root Cause)</a:t>
            </a:r>
          </a:p>
          <a:p>
            <a:pPr>
              <a:defRPr/>
            </a:pPr>
            <a:r>
              <a:rPr lang="en-US" altLang="zh-TW" sz="1400" b="1" dirty="0">
                <a:latin typeface="+mn-lt"/>
                <a:ea typeface="新細明體" pitchFamily="18" charset="-120"/>
              </a:rPr>
              <a:t>(Identify all potential causes which could explain why the problem occurred)</a:t>
            </a:r>
            <a:endParaRPr lang="zh-TW" altLang="en-US" sz="1400" b="1" dirty="0">
              <a:latin typeface="+mn-lt"/>
              <a:ea typeface="新細明體" pitchFamily="18" charset="-12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7685" y="1052736"/>
            <a:ext cx="87148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b="1" dirty="0">
                <a:solidFill>
                  <a:srgbClr val="0000FF"/>
                </a:solidFill>
              </a:rPr>
              <a:t>4.1 Non-conformance root cause (</a:t>
            </a:r>
            <a:r>
              <a:rPr lang="en-US" altLang="zh-TW" sz="1600" b="1" dirty="0">
                <a:solidFill>
                  <a:srgbClr val="FF0000"/>
                </a:solidFill>
              </a:rPr>
              <a:t>defect nature / technical root cause</a:t>
            </a:r>
            <a:r>
              <a:rPr lang="en-US" altLang="zh-TW" sz="1600" b="1" dirty="0">
                <a:solidFill>
                  <a:srgbClr val="0000FF"/>
                </a:solidFill>
              </a:rPr>
              <a:t>): </a:t>
            </a:r>
          </a:p>
          <a:p>
            <a:pPr lvl="1"/>
            <a:r>
              <a:rPr lang="en-US" altLang="zh-TW" sz="1600" b="1" dirty="0">
                <a:solidFill>
                  <a:srgbClr val="0000FF"/>
                </a:solidFill>
              </a:rPr>
              <a:t>a) </a:t>
            </a:r>
            <a:r>
              <a:rPr lang="en-US" altLang="zh-TW" sz="1600" b="1" dirty="0">
                <a:solidFill>
                  <a:srgbClr val="C00000"/>
                </a:solidFill>
              </a:rPr>
              <a:t>Failure mechanism</a:t>
            </a:r>
            <a:r>
              <a:rPr lang="en-US" altLang="zh-TW" sz="1600" b="1" dirty="0">
                <a:solidFill>
                  <a:srgbClr val="0000FF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4133358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251520" y="395954"/>
            <a:ext cx="8347890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Discipline 4.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定義及驗證真因 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(Identify the Root Cause)</a:t>
            </a:r>
          </a:p>
          <a:p>
            <a:pPr>
              <a:defRPr/>
            </a:pPr>
            <a:r>
              <a:rPr lang="en-US" altLang="zh-TW" sz="1400" b="1" dirty="0">
                <a:latin typeface="+mn-lt"/>
                <a:ea typeface="新細明體" pitchFamily="18" charset="-120"/>
              </a:rPr>
              <a:t>(Identify all potential causes which could explain why the problem occurred)</a:t>
            </a:r>
            <a:endParaRPr lang="zh-TW" altLang="en-US" sz="1400" b="1" dirty="0">
              <a:latin typeface="+mn-lt"/>
              <a:ea typeface="新細明體" pitchFamily="18" charset="-12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7685" y="1052736"/>
            <a:ext cx="87148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b="1" dirty="0">
                <a:solidFill>
                  <a:srgbClr val="0000FF"/>
                </a:solidFill>
              </a:rPr>
              <a:t>4.1 Non-conformance root cause (</a:t>
            </a:r>
            <a:r>
              <a:rPr lang="en-US" altLang="zh-TW" sz="1600" b="1" dirty="0">
                <a:solidFill>
                  <a:srgbClr val="FF0000"/>
                </a:solidFill>
              </a:rPr>
              <a:t>defect nature / technical root cause</a:t>
            </a:r>
            <a:r>
              <a:rPr lang="en-US" altLang="zh-TW" sz="1600" b="1" dirty="0">
                <a:solidFill>
                  <a:srgbClr val="0000FF"/>
                </a:solidFill>
              </a:rPr>
              <a:t>): </a:t>
            </a:r>
          </a:p>
          <a:p>
            <a:pPr lvl="1"/>
            <a:r>
              <a:rPr lang="en-US" altLang="zh-TW" sz="1600" b="1" dirty="0">
                <a:solidFill>
                  <a:srgbClr val="0000FF"/>
                </a:solidFill>
              </a:rPr>
              <a:t>a) </a:t>
            </a:r>
            <a:r>
              <a:rPr lang="en-US" altLang="zh-TW" sz="1600" b="1" dirty="0">
                <a:solidFill>
                  <a:srgbClr val="C00000"/>
                </a:solidFill>
              </a:rPr>
              <a:t>Failure mechanism</a:t>
            </a:r>
            <a:r>
              <a:rPr lang="en-US" altLang="zh-TW" sz="1600" b="1" dirty="0">
                <a:solidFill>
                  <a:srgbClr val="0000FF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9808444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/>
          <a:lstStyle/>
          <a:p>
            <a:r>
              <a:rPr lang="en-US" altLang="zh-TW" dirty="0"/>
              <a:t>OCAP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10F7A5-06E4-4075-B789-BD63EF0624B7}" type="slidenum">
              <a:rPr lang="zh-TW" altLang="en-US" smtClean="0"/>
              <a:pPr/>
              <a:t>35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395536" y="692696"/>
            <a:ext cx="6454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貼出</a:t>
            </a:r>
            <a:r>
              <a:rPr lang="zh-TW" altLang="en-US" dirty="0"/>
              <a:t>此異常事件的 </a:t>
            </a:r>
            <a:r>
              <a:rPr lang="en-US" altLang="zh-TW" dirty="0"/>
              <a:t>OCAP </a:t>
            </a:r>
            <a:r>
              <a:rPr lang="zh-TW" altLang="en-US" dirty="0"/>
              <a:t>處理流程圖</a:t>
            </a:r>
            <a:r>
              <a:rPr lang="en-US" altLang="zh-TW" dirty="0"/>
              <a:t>, </a:t>
            </a:r>
            <a:r>
              <a:rPr lang="zh-TW" altLang="en-US" dirty="0"/>
              <a:t>依此流程所下之決定為</a:t>
            </a:r>
            <a:r>
              <a:rPr lang="en-US" altLang="zh-TW" dirty="0"/>
              <a:t>….</a:t>
            </a:r>
          </a:p>
          <a:p>
            <a:r>
              <a:rPr lang="en-US" altLang="zh-TW" dirty="0"/>
              <a:t>(OI </a:t>
            </a:r>
            <a:r>
              <a:rPr lang="zh-TW" altLang="en-US" dirty="0"/>
              <a:t>在  </a:t>
            </a:r>
            <a:r>
              <a:rPr lang="en-US" altLang="zh-TW" dirty="0"/>
              <a:t>S210</a:t>
            </a:r>
            <a:r>
              <a:rPr lang="zh-TW" altLang="en-US" dirty="0"/>
              <a:t> 網頁有 </a:t>
            </a:r>
            <a:r>
              <a:rPr lang="en-US" altLang="zh-TW" dirty="0">
                <a:hlinkClick r:id="rId2"/>
              </a:rPr>
              <a:t>word file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988840"/>
            <a:ext cx="6077798" cy="26864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31640" y="3573016"/>
            <a:ext cx="4032448" cy="720080"/>
          </a:xfrm>
          <a:prstGeom prst="rect">
            <a:avLst/>
          </a:prstGeom>
          <a:noFill/>
          <a:ln>
            <a:solidFill>
              <a:srgbClr val="FE0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63233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6525" y="344850"/>
            <a:ext cx="8640960" cy="70788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Discipline 5.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擬定及驗證永久改善對策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Choose and verify permanent corrective action (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列出各項執行之對策並檢核其對策有效性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)</a:t>
            </a:r>
            <a:endParaRPr lang="zh-TW" altLang="en-US" sz="2000" b="1" dirty="0">
              <a:solidFill>
                <a:srgbClr val="4D4D4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新細明體" pitchFamily="18" charset="-12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63495" y="1124744"/>
            <a:ext cx="837093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b="1" dirty="0">
                <a:solidFill>
                  <a:srgbClr val="0000FF"/>
                </a:solidFill>
              </a:rPr>
              <a:t>5.1 What was the chosen corrective action to correct the root cause? (Add photo or diagram where applicable.)</a:t>
            </a:r>
          </a:p>
          <a:p>
            <a:pPr lvl="1"/>
            <a:endParaRPr lang="en-US" altLang="zh-TW" sz="1400" b="1" dirty="0"/>
          </a:p>
          <a:p>
            <a:pPr lvl="1"/>
            <a:r>
              <a:rPr lang="en-US" altLang="zh-TW" sz="1600" b="1" dirty="0"/>
              <a:t>Short term :</a:t>
            </a:r>
          </a:p>
          <a:p>
            <a:pPr lvl="1"/>
            <a:endParaRPr lang="en-US" altLang="zh-TW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/>
            <a:r>
              <a:rPr lang="en-US" altLang="zh-TW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Long term:</a:t>
            </a:r>
          </a:p>
          <a:p>
            <a:pPr lvl="1"/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90087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57685" y="1052736"/>
            <a:ext cx="82417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b="1" dirty="0">
                <a:solidFill>
                  <a:srgbClr val="0000FF"/>
                </a:solidFill>
              </a:rPr>
              <a:t>5.1 What was the chosen corrective action to correct the root cause? (Add photo or diagram where applicable.)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296525" y="344850"/>
            <a:ext cx="8640960" cy="70788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Discipline 5.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擬定及驗證永久改善對策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Choose and verify permanent corrective action (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列出各項執行之對策並檢核其對策有效性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)</a:t>
            </a:r>
            <a:endParaRPr lang="zh-TW" altLang="en-US" sz="2000" b="1" dirty="0">
              <a:solidFill>
                <a:srgbClr val="4D4D4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196425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296525" y="344850"/>
            <a:ext cx="8640960" cy="70788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Discipline 5.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擬定及驗證永久改善對策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Choose and verify permanent corrective action (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列出各項執行之對策並檢核其對策有效性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)</a:t>
            </a:r>
            <a:endParaRPr lang="zh-TW" altLang="en-US" sz="2000" b="1" dirty="0">
              <a:solidFill>
                <a:srgbClr val="4D4D4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66941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/>
          <a:lstStyle/>
          <a:p>
            <a:r>
              <a:rPr lang="en-US" altLang="zh-TW" dirty="0"/>
              <a:t>Run cards at impact station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10F7A5-06E4-4075-B789-BD63EF0624B7}" type="slidenum">
              <a:rPr lang="zh-TW" altLang="en-US" smtClean="0"/>
              <a:pPr/>
              <a:t>3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81395" y="1228859"/>
            <a:ext cx="51632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zh-TW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24400350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check on-hold record: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 on-hold record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3F6FC4D-0D96-DF2E-1EFF-467DB5321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70" y="1628800"/>
            <a:ext cx="8401695" cy="115212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1037B6F-3DCF-527A-8579-45EAD791A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54" y="3068960"/>
            <a:ext cx="8249801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5172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296525" y="344850"/>
            <a:ext cx="8640960" cy="70788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Discipline 5.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擬定及驗證永久改善對策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Choose and verify permanent corrective action (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列出各項執行之對策並檢核其對策有效性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)</a:t>
            </a:r>
            <a:endParaRPr lang="zh-TW" altLang="en-US" sz="2000" b="1" dirty="0">
              <a:solidFill>
                <a:srgbClr val="4D4D4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049810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296525" y="432538"/>
            <a:ext cx="8347890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Discipline 6.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實施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確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認永久改善對策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Corrective Actions Implementation</a:t>
            </a:r>
            <a:endParaRPr lang="zh-TW" altLang="en-US" sz="2000" b="1" dirty="0">
              <a:solidFill>
                <a:srgbClr val="4D4D4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995376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34395" y="747573"/>
            <a:ext cx="880247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Discipline 7.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避免再發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Prevent Recurrence (Modify System / Document)</a:t>
            </a:r>
            <a:endParaRPr lang="zh-TW" altLang="en-US" sz="2000" b="1" dirty="0">
              <a:solidFill>
                <a:srgbClr val="4D4D4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新細明體" pitchFamily="18" charset="-12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7250" y="1493785"/>
            <a:ext cx="23776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7.1 Systemic Actions:</a:t>
            </a:r>
            <a:endParaRPr lang="zh-TW" altLang="zh-TW" dirty="0"/>
          </a:p>
        </p:txBody>
      </p:sp>
    </p:spTree>
    <p:extLst>
      <p:ext uri="{BB962C8B-B14F-4D97-AF65-F5344CB8AC3E}">
        <p14:creationId xmlns:p14="http://schemas.microsoft.com/office/powerpoint/2010/main" val="3913661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34395" y="747573"/>
            <a:ext cx="880247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Discipline 7.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避免再發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Prevent Recurrence (Modify System / Document)</a:t>
            </a:r>
            <a:endParaRPr lang="zh-TW" altLang="en-US" sz="2000" b="1" dirty="0">
              <a:solidFill>
                <a:srgbClr val="4D4D4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632029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34395" y="747573"/>
            <a:ext cx="880247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Discipline 7.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避免再發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Prevent Recurrence (Modify System / Document)</a:t>
            </a:r>
            <a:endParaRPr lang="zh-TW" altLang="en-US" sz="2000" b="1" dirty="0">
              <a:solidFill>
                <a:srgbClr val="4D4D4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新細明體" pitchFamily="18" charset="-12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7250" y="1493785"/>
            <a:ext cx="72850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7.2 Corrective Actions Fan-out: (</a:t>
            </a:r>
            <a:r>
              <a:rPr lang="zh-TW" altLang="en-US" dirty="0"/>
              <a:t>水平展開</a:t>
            </a:r>
            <a:r>
              <a:rPr lang="en-US" altLang="zh-TW" dirty="0"/>
              <a:t>):</a:t>
            </a:r>
            <a:endParaRPr lang="zh-TW" altLang="zh-TW" dirty="0"/>
          </a:p>
        </p:txBody>
      </p:sp>
    </p:spTree>
    <p:extLst>
      <p:ext uri="{BB962C8B-B14F-4D97-AF65-F5344CB8AC3E}">
        <p14:creationId xmlns:p14="http://schemas.microsoft.com/office/powerpoint/2010/main" val="22462065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07988" y="439837"/>
            <a:ext cx="7607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新細明體" pitchFamily="18" charset="-120"/>
              </a:rPr>
              <a:t>Discipline 8. Congratulate the Team</a:t>
            </a:r>
            <a:endParaRPr lang="zh-TW" altLang="en-US" sz="2000" b="1" dirty="0">
              <a:solidFill>
                <a:srgbClr val="4D4D4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新細明體" pitchFamily="18" charset="-120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11188" y="998538"/>
            <a:ext cx="7607300" cy="40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zh-TW" sz="2000" dirty="0">
                <a:solidFill>
                  <a:srgbClr val="0000FF"/>
                </a:solidFill>
                <a:latin typeface="+mn-lt"/>
                <a:ea typeface="新細明體" pitchFamily="18" charset="-120"/>
              </a:rPr>
              <a:t>Thanks for every member helped in this case.</a:t>
            </a:r>
            <a:endParaRPr lang="zh-TW" altLang="en-US" sz="2000" dirty="0">
              <a:solidFill>
                <a:srgbClr val="0000FF"/>
              </a:solidFill>
              <a:latin typeface="+mn-lt"/>
              <a:ea typeface="新細明體" pitchFamily="18" charset="-12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7151" y="1853825"/>
            <a:ext cx="298998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0">
              <a:lnSpc>
                <a:spcPct val="150000"/>
              </a:lnSpc>
              <a:spcAft>
                <a:spcPts val="0"/>
              </a:spcAft>
            </a:pPr>
            <a:r>
              <a:rPr lang="en-US" altLang="zh-TW" b="1" dirty="0">
                <a:latin typeface="Calibri" panose="020F0502020204030204" pitchFamily="34" charset="0"/>
                <a:ea typeface="SimSun" panose="02010600030101010101" pitchFamily="2" charset="-122"/>
              </a:rPr>
              <a:t>Reviewed and Approved by:</a:t>
            </a:r>
            <a:endParaRPr lang="zh-TW" altLang="zh-TW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5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815579"/>
              </p:ext>
            </p:extLst>
          </p:nvPr>
        </p:nvGraphicFramePr>
        <p:xfrm>
          <a:off x="827584" y="2553081"/>
          <a:ext cx="7684715" cy="136931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987971">
                  <a:extLst>
                    <a:ext uri="{9D8B030D-6E8A-4147-A177-3AD203B41FA5}">
                      <a16:colId xmlns:a16="http://schemas.microsoft.com/office/drawing/2014/main" val="346432216"/>
                    </a:ext>
                  </a:extLst>
                </a:gridCol>
                <a:gridCol w="4135172">
                  <a:extLst>
                    <a:ext uri="{9D8B030D-6E8A-4147-A177-3AD203B41FA5}">
                      <a16:colId xmlns:a16="http://schemas.microsoft.com/office/drawing/2014/main" val="1412103406"/>
                    </a:ext>
                  </a:extLst>
                </a:gridCol>
                <a:gridCol w="2561572">
                  <a:extLst>
                    <a:ext uri="{9D8B030D-6E8A-4147-A177-3AD203B41FA5}">
                      <a16:colId xmlns:a16="http://schemas.microsoft.com/office/drawing/2014/main" val="136634019"/>
                    </a:ext>
                  </a:extLst>
                </a:gridCol>
              </a:tblGrid>
              <a:tr h="164712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l"/>
                        </a:tabLst>
                      </a:pPr>
                      <a:r>
                        <a:rPr lang="en-US" sz="1600" dirty="0">
                          <a:effectLst/>
                        </a:rPr>
                        <a:t>Name</a:t>
                      </a:r>
                      <a:endParaRPr lang="zh-TW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000" marR="36000" marT="18415" marB="18415" anchor="ctr"/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l"/>
                        </a:tabLst>
                      </a:pPr>
                      <a:r>
                        <a:rPr lang="en-US" sz="1600" dirty="0">
                          <a:effectLst/>
                        </a:rPr>
                        <a:t>Department</a:t>
                      </a:r>
                      <a:endParaRPr lang="zh-TW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000" marR="36000" marT="18415" marB="18415" anchor="ctr"/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l"/>
                        </a:tabLst>
                      </a:pPr>
                      <a:r>
                        <a:rPr lang="en-US" sz="1600" dirty="0">
                          <a:effectLst/>
                        </a:rPr>
                        <a:t>Position</a:t>
                      </a:r>
                      <a:endParaRPr lang="zh-TW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000" marR="36000" marT="18415" marB="18415" anchor="ctr"/>
                </a:tc>
                <a:extLst>
                  <a:ext uri="{0D108BD9-81ED-4DB2-BD59-A6C34878D82A}">
                    <a16:rowId xmlns:a16="http://schemas.microsoft.com/office/drawing/2014/main" val="4275884514"/>
                  </a:ext>
                </a:extLst>
              </a:tr>
              <a:tr h="16805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zh-TW" alt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3011847256"/>
                  </a:ext>
                </a:extLst>
              </a:tr>
              <a:tr h="168050"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/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2479377133"/>
                  </a:ext>
                </a:extLst>
              </a:tr>
              <a:tr h="16805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zh-TW" alt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422301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9010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06515" y="465521"/>
            <a:ext cx="882001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Discipline 2.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描述問題及現況掌握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Describe the Problem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5536" y="1012666"/>
            <a:ext cx="3060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Is/Is Not table 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釐清問題</a:t>
            </a:r>
            <a:r>
              <a:rPr lang="en-US" altLang="zh-TW" sz="2000" dirty="0"/>
              <a:t>):</a:t>
            </a:r>
            <a:endParaRPr lang="zh-TW" altLang="en-US" sz="2000" dirty="0"/>
          </a:p>
        </p:txBody>
      </p:sp>
      <p:graphicFrame>
        <p:nvGraphicFramePr>
          <p:cNvPr id="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013163"/>
              </p:ext>
            </p:extLst>
          </p:nvPr>
        </p:nvGraphicFramePr>
        <p:xfrm>
          <a:off x="431541" y="1563039"/>
          <a:ext cx="8154248" cy="3227448"/>
        </p:xfrm>
        <a:graphic>
          <a:graphicData uri="http://schemas.openxmlformats.org/drawingml/2006/table">
            <a:tbl>
              <a:tblPr/>
              <a:tblGrid>
                <a:gridCol w="7882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94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40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625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82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zh-TW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新細明體" pitchFamily="18" charset="-120"/>
                      </a:endParaRPr>
                    </a:p>
                  </a:txBody>
                  <a:tcPr marL="91441" marR="91441"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zh-TW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新細明體" pitchFamily="18" charset="-120"/>
                      </a:endParaRPr>
                    </a:p>
                  </a:txBody>
                  <a:tcPr marL="91441" marR="91441"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新細明體" pitchFamily="18" charset="-120"/>
                          <a:cs typeface="Arial" pitchFamily="34" charset="0"/>
                        </a:rPr>
                        <a:t>Is </a:t>
                      </a:r>
                      <a:endParaRPr kumimoji="0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81D58"/>
                        </a:solidFill>
                        <a:effectLst/>
                        <a:latin typeface="+mj-lt"/>
                        <a:ea typeface="新細明體" pitchFamily="18" charset="-120"/>
                        <a:cs typeface="Arial" pitchFamily="34" charset="0"/>
                      </a:endParaRPr>
                    </a:p>
                  </a:txBody>
                  <a:tcPr marL="91441" marR="91441"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44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新細明體" pitchFamily="18" charset="-120"/>
                          <a:cs typeface="Arial" pitchFamily="34" charset="0"/>
                        </a:rPr>
                        <a:t>Is Not </a:t>
                      </a:r>
                      <a:endParaRPr kumimoji="0" lang="en-US" altLang="zh-TW" sz="1600" b="0" i="0" u="none" strike="noStrike" cap="none" normalizeH="0" baseline="0">
                        <a:ln>
                          <a:noFill/>
                        </a:ln>
                        <a:solidFill>
                          <a:srgbClr val="081D58"/>
                        </a:solidFill>
                        <a:effectLst/>
                        <a:latin typeface="+mj-lt"/>
                        <a:ea typeface="新細明體" pitchFamily="18" charset="-120"/>
                        <a:cs typeface="Arial" pitchFamily="34" charset="0"/>
                      </a:endParaRPr>
                    </a:p>
                  </a:txBody>
                  <a:tcPr marL="91441" marR="91441"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4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162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新細明體" pitchFamily="18" charset="-120"/>
                          <a:cs typeface="Arial" pitchFamily="34" charset="0"/>
                        </a:rPr>
                        <a:t>What</a:t>
                      </a:r>
                      <a:endParaRPr kumimoji="0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81D58"/>
                        </a:solidFill>
                        <a:effectLst/>
                        <a:latin typeface="+mj-lt"/>
                        <a:ea typeface="新細明體" pitchFamily="18" charset="-120"/>
                        <a:cs typeface="Arial" pitchFamily="34" charset="0"/>
                      </a:endParaRPr>
                    </a:p>
                  </a:txBody>
                  <a:tcPr marL="91441" marR="91441"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新細明體" pitchFamily="18" charset="-120"/>
                          <a:cs typeface="Arial" pitchFamily="34" charset="0"/>
                        </a:rPr>
                        <a:t>object</a:t>
                      </a:r>
                      <a:endParaRPr kumimoji="0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81D58"/>
                        </a:solidFill>
                        <a:effectLst/>
                        <a:latin typeface="+mj-lt"/>
                        <a:ea typeface="新細明體" pitchFamily="18" charset="-120"/>
                        <a:cs typeface="Arial" pitchFamily="34" charset="0"/>
                      </a:endParaRPr>
                    </a:p>
                  </a:txBody>
                  <a:tcPr marL="91441" marR="91441"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zh-TW" altLang="en-US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TT3EC0o00" charset="0"/>
                        <a:cs typeface="Arial" pitchFamily="34" charset="0"/>
                      </a:endParaRPr>
                    </a:p>
                  </a:txBody>
                  <a:tcPr marL="91441" marR="91441"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82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新細明體" pitchFamily="18" charset="-120"/>
                          <a:cs typeface="Arial" pitchFamily="34" charset="0"/>
                        </a:rPr>
                        <a:t>Defect</a:t>
                      </a:r>
                      <a:endParaRPr kumimoji="0" lang="en-US" altLang="zh-TW" sz="1600" b="0" i="0" u="none" strike="noStrike" cap="none" normalizeH="0" baseline="0">
                        <a:ln>
                          <a:noFill/>
                        </a:ln>
                        <a:solidFill>
                          <a:srgbClr val="081D58"/>
                        </a:solidFill>
                        <a:effectLst/>
                        <a:latin typeface="+mj-lt"/>
                        <a:ea typeface="新細明體" pitchFamily="18" charset="-120"/>
                        <a:cs typeface="Arial" pitchFamily="34" charset="0"/>
                      </a:endParaRPr>
                    </a:p>
                  </a:txBody>
                  <a:tcPr marL="91441" marR="91441"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j-lt"/>
                        <a:ea typeface="TT3EC0o00" charset="0"/>
                        <a:cs typeface="Arial" pitchFamily="34" charset="0"/>
                      </a:endParaRPr>
                    </a:p>
                  </a:txBody>
                  <a:tcPr marL="91441" marR="91441"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TT3EC0o00" charset="0"/>
                        <a:cs typeface="Arial" pitchFamily="34" charset="0"/>
                      </a:endParaRPr>
                    </a:p>
                  </a:txBody>
                  <a:tcPr marL="91441" marR="91441"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162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新細明體" pitchFamily="18" charset="-120"/>
                          <a:cs typeface="Arial" pitchFamily="34" charset="0"/>
                        </a:rPr>
                        <a:t>Where</a:t>
                      </a:r>
                      <a:endParaRPr kumimoji="0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81D58"/>
                        </a:solidFill>
                        <a:effectLst/>
                        <a:latin typeface="+mj-lt"/>
                        <a:ea typeface="新細明體" pitchFamily="18" charset="-120"/>
                        <a:cs typeface="Arial" pitchFamily="34" charset="0"/>
                      </a:endParaRPr>
                    </a:p>
                  </a:txBody>
                  <a:tcPr marL="91441" marR="91441"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新細明體" pitchFamily="18" charset="-120"/>
                          <a:cs typeface="Arial" pitchFamily="34" charset="0"/>
                        </a:rPr>
                        <a:t>Location</a:t>
                      </a:r>
                      <a:endParaRPr kumimoji="0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81D58"/>
                        </a:solidFill>
                        <a:effectLst/>
                        <a:latin typeface="+mj-lt"/>
                        <a:ea typeface="新細明體" pitchFamily="18" charset="-120"/>
                        <a:cs typeface="Arial" pitchFamily="34" charset="0"/>
                      </a:endParaRPr>
                    </a:p>
                  </a:txBody>
                  <a:tcPr marL="91441" marR="91441"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j-lt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marL="91441" marR="91441"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TT3EC0o00" charset="0"/>
                        <a:cs typeface="Arial" pitchFamily="34" charset="0"/>
                      </a:endParaRPr>
                    </a:p>
                  </a:txBody>
                  <a:tcPr marL="91441" marR="91441"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162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81D58"/>
                        </a:solidFill>
                        <a:effectLst/>
                        <a:latin typeface="+mj-lt"/>
                        <a:ea typeface="新細明體" pitchFamily="18" charset="-120"/>
                        <a:cs typeface="Arial" pitchFamily="34" charset="0"/>
                      </a:endParaRPr>
                    </a:p>
                  </a:txBody>
                  <a:tcPr marL="91441" marR="91441"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新細明體" pitchFamily="18" charset="-120"/>
                          <a:cs typeface="Arial" pitchFamily="34" charset="0"/>
                        </a:rPr>
                        <a:t>Machine</a:t>
                      </a:r>
                    </a:p>
                  </a:txBody>
                  <a:tcPr marL="91441" marR="91441"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j-lt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marL="91441" marR="91441"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TT3EC0o00" charset="0"/>
                        <a:cs typeface="Arial" pitchFamily="34" charset="0"/>
                      </a:endParaRPr>
                    </a:p>
                  </a:txBody>
                  <a:tcPr marL="91441" marR="91441"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24584"/>
                  </a:ext>
                </a:extLst>
              </a:tr>
              <a:tr h="360827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新細明體" pitchFamily="18" charset="-120"/>
                          <a:cs typeface="Arial" pitchFamily="34" charset="0"/>
                        </a:rPr>
                        <a:t>When</a:t>
                      </a:r>
                      <a:endParaRPr kumimoji="0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81D58"/>
                        </a:solidFill>
                        <a:effectLst/>
                        <a:latin typeface="+mj-lt"/>
                        <a:ea typeface="新細明體" pitchFamily="18" charset="-120"/>
                        <a:cs typeface="Arial" pitchFamily="34" charset="0"/>
                      </a:endParaRPr>
                    </a:p>
                  </a:txBody>
                  <a:tcPr marL="91441" marR="91441"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新細明體" pitchFamily="18" charset="-120"/>
                          <a:cs typeface="Arial" pitchFamily="34" charset="0"/>
                        </a:rPr>
                        <a:t>First time</a:t>
                      </a:r>
                      <a:endParaRPr kumimoji="0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81D58"/>
                        </a:solidFill>
                        <a:effectLst/>
                        <a:latin typeface="+mj-lt"/>
                        <a:ea typeface="新細明體" pitchFamily="18" charset="-120"/>
                        <a:cs typeface="Arial" pitchFamily="34" charset="0"/>
                      </a:endParaRPr>
                    </a:p>
                  </a:txBody>
                  <a:tcPr marL="91441" marR="91441"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j-lt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marL="91441" marR="91441"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j-lt"/>
                        <a:ea typeface="新細明體" pitchFamily="18" charset="-120"/>
                        <a:cs typeface="Arial" pitchFamily="34" charset="0"/>
                      </a:endParaRPr>
                    </a:p>
                  </a:txBody>
                  <a:tcPr marL="91441" marR="91441"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82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新細明體" pitchFamily="18" charset="-120"/>
                          <a:cs typeface="Arial" pitchFamily="34" charset="0"/>
                        </a:rPr>
                        <a:t>Reoccurred</a:t>
                      </a:r>
                      <a:endParaRPr kumimoji="0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81D58"/>
                        </a:solidFill>
                        <a:effectLst/>
                        <a:latin typeface="+mj-lt"/>
                        <a:ea typeface="新細明體" pitchFamily="18" charset="-120"/>
                        <a:cs typeface="Arial" pitchFamily="34" charset="0"/>
                      </a:endParaRPr>
                    </a:p>
                  </a:txBody>
                  <a:tcPr marL="91441" marR="91441"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j-lt"/>
                        <a:ea typeface="TT3EC0o00" charset="0"/>
                        <a:cs typeface="Arial" pitchFamily="34" charset="0"/>
                      </a:endParaRPr>
                    </a:p>
                  </a:txBody>
                  <a:tcPr marL="91441" marR="91441"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TT3EC0o00" charset="0"/>
                        <a:cs typeface="Arial" pitchFamily="34" charset="0"/>
                      </a:endParaRPr>
                    </a:p>
                  </a:txBody>
                  <a:tcPr marL="91441" marR="91441"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827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新細明體" pitchFamily="18" charset="-120"/>
                          <a:cs typeface="Arial" pitchFamily="34" charset="0"/>
                        </a:rPr>
                        <a:t>How</a:t>
                      </a:r>
                      <a:endParaRPr kumimoji="0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81D58"/>
                        </a:solidFill>
                        <a:effectLst/>
                        <a:latin typeface="+mj-lt"/>
                        <a:ea typeface="新細明體" pitchFamily="18" charset="-120"/>
                        <a:cs typeface="Arial" pitchFamily="34" charset="0"/>
                      </a:endParaRPr>
                    </a:p>
                  </a:txBody>
                  <a:tcPr marL="91441" marR="91441"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新細明體" pitchFamily="18" charset="-120"/>
                          <a:cs typeface="Arial" pitchFamily="34" charset="0"/>
                        </a:rPr>
                        <a:t>Many</a:t>
                      </a:r>
                      <a:endParaRPr kumimoji="0" lang="en-US" altLang="zh-TW" sz="1600" b="0" i="0" u="none" strike="noStrike" cap="none" normalizeH="0" baseline="0">
                        <a:ln>
                          <a:noFill/>
                        </a:ln>
                        <a:solidFill>
                          <a:srgbClr val="081D58"/>
                        </a:solidFill>
                        <a:effectLst/>
                        <a:latin typeface="+mj-lt"/>
                        <a:ea typeface="新細明體" pitchFamily="18" charset="-120"/>
                        <a:cs typeface="Arial" pitchFamily="34" charset="0"/>
                      </a:endParaRPr>
                    </a:p>
                  </a:txBody>
                  <a:tcPr marL="91441" marR="91441"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j-lt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marL="91441" marR="91441"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TT3EC0o00" charset="0"/>
                        <a:cs typeface="Arial" pitchFamily="34" charset="0"/>
                      </a:endParaRPr>
                    </a:p>
                  </a:txBody>
                  <a:tcPr marL="91441" marR="91441"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82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新細明體" pitchFamily="18" charset="-120"/>
                          <a:cs typeface="Arial" pitchFamily="34" charset="0"/>
                        </a:rPr>
                        <a:t>Trend</a:t>
                      </a:r>
                      <a:endParaRPr kumimoji="0" lang="en-US" altLang="zh-TW" sz="1600" b="0" i="0" u="none" strike="noStrike" cap="none" normalizeH="0" baseline="0">
                        <a:ln>
                          <a:noFill/>
                        </a:ln>
                        <a:solidFill>
                          <a:srgbClr val="081D58"/>
                        </a:solidFill>
                        <a:effectLst/>
                        <a:latin typeface="+mj-lt"/>
                        <a:ea typeface="新細明體" pitchFamily="18" charset="-120"/>
                        <a:cs typeface="Arial" pitchFamily="34" charset="0"/>
                      </a:endParaRPr>
                    </a:p>
                  </a:txBody>
                  <a:tcPr marL="91441" marR="91441"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j-lt"/>
                        <a:ea typeface="TT3EC0o00" charset="0"/>
                        <a:cs typeface="Arial" pitchFamily="34" charset="0"/>
                      </a:endParaRPr>
                    </a:p>
                  </a:txBody>
                  <a:tcPr marL="91441" marR="91441"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TT3EC0o00" charset="0"/>
                        <a:cs typeface="Arial" pitchFamily="34" charset="0"/>
                      </a:endParaRPr>
                    </a:p>
                  </a:txBody>
                  <a:tcPr marL="91441" marR="91441"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1455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206515" y="460993"/>
            <a:ext cx="882001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Discipline 2.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描述問題及現況掌握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Describe the Problem</a:t>
            </a:r>
          </a:p>
          <a:p>
            <a:pPr>
              <a:defRPr/>
            </a:pPr>
            <a:r>
              <a:rPr lang="en-US" altLang="zh-TW" sz="1200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(WHO detected the problem? WHAT is wrong? State the problem in terms of object and defect. WHERE the problem was first detected, describe location of the detection, lot #,  WHEN and HOW it was detected)</a:t>
            </a:r>
            <a:r>
              <a:rPr lang="en-US" altLang="zh-TW" sz="1200" dirty="0">
                <a:solidFill>
                  <a:srgbClr val="4D4D4D"/>
                </a:solidFill>
                <a:latin typeface="+mn-lt"/>
                <a:ea typeface="新細明體" pitchFamily="18" charset="-120"/>
              </a:rPr>
              <a:t> </a:t>
            </a:r>
            <a:endParaRPr lang="zh-TW" altLang="en-US" sz="1200" dirty="0">
              <a:solidFill>
                <a:srgbClr val="4D4D4D"/>
              </a:solidFill>
              <a:latin typeface="+mn-lt"/>
              <a:ea typeface="新細明體" pitchFamily="18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1560" y="1241166"/>
            <a:ext cx="68407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/>
              <a:t>AOI scan </a:t>
            </a:r>
            <a:r>
              <a:rPr lang="zh-TW" altLang="en-US" dirty="0"/>
              <a:t>通知</a:t>
            </a:r>
            <a:r>
              <a:rPr lang="en-US" altLang="zh-TW" dirty="0"/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/>
              <a:t>L054AI-YBS05V-24400350-6533_op (spec &lt; 5%)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/>
              <a:t>#02,04,07 by line map, total impact 3 pcs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EA7EA04-DAFE-7BFC-F22B-5BFC662EA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455" y="2497815"/>
            <a:ext cx="6214029" cy="389919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221CDE5-435B-23BD-0054-B0C5E25C9EF5}"/>
              </a:ext>
            </a:extLst>
          </p:cNvPr>
          <p:cNvSpPr/>
          <p:nvPr/>
        </p:nvSpPr>
        <p:spPr>
          <a:xfrm>
            <a:off x="2051720" y="2497815"/>
            <a:ext cx="720080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B987905-DFF2-3E08-124D-59BCD8103F56}"/>
              </a:ext>
            </a:extLst>
          </p:cNvPr>
          <p:cNvSpPr/>
          <p:nvPr/>
        </p:nvSpPr>
        <p:spPr>
          <a:xfrm>
            <a:off x="3625912" y="2497815"/>
            <a:ext cx="720080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D4A9F8F-18D4-07BE-92E3-8A869900E77E}"/>
              </a:ext>
            </a:extLst>
          </p:cNvPr>
          <p:cNvSpPr/>
          <p:nvPr/>
        </p:nvSpPr>
        <p:spPr>
          <a:xfrm>
            <a:off x="2051720" y="3280066"/>
            <a:ext cx="720080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424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206515" y="460993"/>
            <a:ext cx="882001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Discipline 2.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描述問題及現況掌握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Describe the Problem</a:t>
            </a:r>
          </a:p>
          <a:p>
            <a:pPr>
              <a:defRPr/>
            </a:pPr>
            <a:r>
              <a:rPr lang="en-US" altLang="zh-TW" sz="1200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(WHO detected the problem? WHAT is wrong? State the problem in terms of object and defect. WHERE the problem was first detected, describe location of the detection, lot #,  WHEN and HOW it was detected)</a:t>
            </a:r>
            <a:r>
              <a:rPr lang="en-US" altLang="zh-TW" sz="1200" dirty="0">
                <a:solidFill>
                  <a:srgbClr val="4D4D4D"/>
                </a:solidFill>
                <a:latin typeface="+mn-lt"/>
                <a:ea typeface="新細明體" pitchFamily="18" charset="-120"/>
              </a:rPr>
              <a:t> </a:t>
            </a:r>
            <a:endParaRPr lang="zh-TW" altLang="en-US" sz="1200" dirty="0">
              <a:solidFill>
                <a:srgbClr val="4D4D4D"/>
              </a:solidFill>
              <a:latin typeface="+mn-lt"/>
              <a:ea typeface="新細明體" pitchFamily="18" charset="-120"/>
            </a:endParaRPr>
          </a:p>
        </p:txBody>
      </p:sp>
      <p:sp>
        <p:nvSpPr>
          <p:cNvPr id="3" name="內容版面配置區 1">
            <a:extLst>
              <a:ext uri="{FF2B5EF4-FFF2-40B4-BE49-F238E27FC236}">
                <a16:creationId xmlns:a16="http://schemas.microsoft.com/office/drawing/2014/main" id="{1FAFA6C8-A6D2-103B-4086-959EE43F0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152" y="6175619"/>
            <a:ext cx="5184576" cy="504056"/>
          </a:xfrm>
        </p:spPr>
        <p:txBody>
          <a:bodyPr/>
          <a:lstStyle/>
          <a:p>
            <a:r>
              <a:rPr lang="en-US" altLang="zh-TW" sz="1600" dirty="0">
                <a:latin typeface="Arial Black" panose="020B0A04020102020204" pitchFamily="34" charset="0"/>
              </a:rPr>
              <a:t>AOI scratch vs. robot map match </a:t>
            </a:r>
            <a:endParaRPr lang="zh-TW" altLang="en-US" sz="1600" dirty="0">
              <a:latin typeface="Arial Black" panose="020B0A0402010202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F8465AF-4C7C-9B33-2B80-1F6236BBA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28" y="1223578"/>
            <a:ext cx="3600400" cy="4596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箭號: 向右 10">
            <a:extLst>
              <a:ext uri="{FF2B5EF4-FFF2-40B4-BE49-F238E27FC236}">
                <a16:creationId xmlns:a16="http://schemas.microsoft.com/office/drawing/2014/main" id="{C4A60F5A-10F9-D429-24CD-4EAB9C0C93F2}"/>
              </a:ext>
            </a:extLst>
          </p:cNvPr>
          <p:cNvSpPr/>
          <p:nvPr/>
        </p:nvSpPr>
        <p:spPr>
          <a:xfrm>
            <a:off x="3973536" y="3312481"/>
            <a:ext cx="288032" cy="2880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2447D6B-813D-49FB-4EAA-210C782E248F}"/>
              </a:ext>
            </a:extLst>
          </p:cNvPr>
          <p:cNvGrpSpPr/>
          <p:nvPr/>
        </p:nvGrpSpPr>
        <p:grpSpPr>
          <a:xfrm>
            <a:off x="4644008" y="1627011"/>
            <a:ext cx="3858369" cy="4192806"/>
            <a:chOff x="3491880" y="753132"/>
            <a:chExt cx="4829849" cy="4801270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5EEC2C3-C719-95F7-DB7F-BCDF44B6A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91880" y="753132"/>
              <a:ext cx="4829849" cy="4801270"/>
            </a:xfrm>
            <a:prstGeom prst="rect">
              <a:avLst/>
            </a:prstGeom>
          </p:spPr>
        </p:pic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4A3A7CFF-FB5E-1EBD-0EEB-9AA403B01AFE}"/>
                </a:ext>
              </a:extLst>
            </p:cNvPr>
            <p:cNvSpPr/>
            <p:nvPr/>
          </p:nvSpPr>
          <p:spPr>
            <a:xfrm>
              <a:off x="4572000" y="3140968"/>
              <a:ext cx="720080" cy="208823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7311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206515" y="460993"/>
            <a:ext cx="882001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Discipline 2.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描述問題及現況掌握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Describe the Problem</a:t>
            </a:r>
          </a:p>
          <a:p>
            <a:pPr>
              <a:defRPr/>
            </a:pPr>
            <a:r>
              <a:rPr lang="en-US" altLang="zh-TW" sz="1200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(WHO detected the problem? WHAT is wrong? State the problem in terms of object and defect. WHERE the problem was first detected, describe location of the detection, lot #,  WHEN and HOW it was detected)</a:t>
            </a:r>
            <a:r>
              <a:rPr lang="en-US" altLang="zh-TW" sz="1200" dirty="0">
                <a:solidFill>
                  <a:srgbClr val="4D4D4D"/>
                </a:solidFill>
                <a:latin typeface="+mn-lt"/>
                <a:ea typeface="新細明體" pitchFamily="18" charset="-120"/>
              </a:rPr>
              <a:t> </a:t>
            </a:r>
            <a:endParaRPr lang="zh-TW" altLang="en-US" sz="1200" dirty="0">
              <a:solidFill>
                <a:srgbClr val="4D4D4D"/>
              </a:solidFill>
              <a:latin typeface="+mn-lt"/>
              <a:ea typeface="新細明體" pitchFamily="18" charset="-120"/>
            </a:endParaRPr>
          </a:p>
        </p:txBody>
      </p:sp>
      <p:sp>
        <p:nvSpPr>
          <p:cNvPr id="7" name="內容版面配置區 3">
            <a:extLst>
              <a:ext uri="{FF2B5EF4-FFF2-40B4-BE49-F238E27FC236}">
                <a16:creationId xmlns:a16="http://schemas.microsoft.com/office/drawing/2014/main" id="{84C3F4C0-4901-F4F9-E629-A4E8CE356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6053054"/>
            <a:ext cx="6984776" cy="472290"/>
          </a:xfrm>
        </p:spPr>
        <p:txBody>
          <a:bodyPr/>
          <a:lstStyle/>
          <a:p>
            <a:r>
              <a:rPr lang="en-US" sz="1800" dirty="0"/>
              <a:t>Leica Pictures OM Check: </a:t>
            </a:r>
            <a:r>
              <a:rPr lang="en-US" sz="1800" dirty="0">
                <a:solidFill>
                  <a:srgbClr val="FF0000"/>
                </a:solidFill>
              </a:rPr>
              <a:t>#02</a:t>
            </a:r>
            <a:r>
              <a:rPr lang="zh-TW" altLang="en-US" sz="1800" dirty="0">
                <a:solidFill>
                  <a:srgbClr val="FF0000"/>
                </a:solidFill>
              </a:rPr>
              <a:t> </a:t>
            </a:r>
            <a:r>
              <a:rPr lang="en-US" altLang="zh-TW" sz="1800" dirty="0">
                <a:solidFill>
                  <a:srgbClr val="FF0000"/>
                </a:solidFill>
              </a:rPr>
              <a:t>By</a:t>
            </a:r>
            <a:r>
              <a:rPr lang="zh-TW" altLang="en-US" sz="1800" dirty="0">
                <a:solidFill>
                  <a:srgbClr val="FF0000"/>
                </a:solidFill>
              </a:rPr>
              <a:t> </a:t>
            </a:r>
            <a:r>
              <a:rPr lang="en-US" altLang="zh-TW" sz="1800" dirty="0">
                <a:solidFill>
                  <a:srgbClr val="FF0000"/>
                </a:solidFill>
              </a:rPr>
              <a:t>scratch Issue~6.5cm scrap FA</a:t>
            </a:r>
          </a:p>
        </p:txBody>
      </p:sp>
      <p:pic>
        <p:nvPicPr>
          <p:cNvPr id="8" name="圖片 7" descr="一張含有 電路, 螢幕擷取畫面, 行, 平行 的圖片&#10;&#10;自動產生的描述">
            <a:extLst>
              <a:ext uri="{FF2B5EF4-FFF2-40B4-BE49-F238E27FC236}">
                <a16:creationId xmlns:a16="http://schemas.microsoft.com/office/drawing/2014/main" id="{45818B5F-23E4-2316-FCA7-B620D0516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68" y="1772816"/>
            <a:ext cx="4320000" cy="3240000"/>
          </a:xfrm>
          <a:prstGeom prst="rect">
            <a:avLst/>
          </a:prstGeom>
        </p:spPr>
      </p:pic>
      <p:pic>
        <p:nvPicPr>
          <p:cNvPr id="9" name="圖片 8" descr="一張含有 螢幕擷取畫面, Rectangle, 鮮豔, 藝術 的圖片&#10;&#10;自動產生的描述">
            <a:extLst>
              <a:ext uri="{FF2B5EF4-FFF2-40B4-BE49-F238E27FC236}">
                <a16:creationId xmlns:a16="http://schemas.microsoft.com/office/drawing/2014/main" id="{58E4E83C-08C1-230E-D130-AF2916B436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72816"/>
            <a:ext cx="43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82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2D6C4A9-052A-9541-F976-697FD10D9E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10B2432-A20E-4E26-94E6-104434F1F062}" type="slidenum">
              <a:rPr lang="zh-TW" altLang="en-US" smtClean="0"/>
              <a:pPr/>
              <a:t>8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50E997-DB95-04BE-5D92-DFFF7119D3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515" y="460993"/>
            <a:ext cx="882001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Discipline 2.</a:t>
            </a:r>
            <a:r>
              <a:rPr lang="zh-TW" altLang="en-US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描述問題及現況掌握</a:t>
            </a:r>
            <a:r>
              <a:rPr lang="en-US" altLang="zh-TW" sz="2000" b="1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Describe the Problem</a:t>
            </a:r>
          </a:p>
          <a:p>
            <a:pPr>
              <a:defRPr/>
            </a:pPr>
            <a:r>
              <a:rPr lang="en-US" altLang="zh-TW" sz="1200" dirty="0"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新細明體" pitchFamily="18" charset="-120"/>
              </a:rPr>
              <a:t>(WHO detected the problem? WHAT is wrong? State the problem in terms of object and defect. WHERE the problem was first detected, describe location of the detection, lot #,  WHEN and HOW it was detected)</a:t>
            </a:r>
            <a:r>
              <a:rPr lang="en-US" altLang="zh-TW" sz="1200" dirty="0">
                <a:solidFill>
                  <a:srgbClr val="4D4D4D"/>
                </a:solidFill>
                <a:latin typeface="+mn-lt"/>
                <a:ea typeface="新細明體" pitchFamily="18" charset="-120"/>
              </a:rPr>
              <a:t> </a:t>
            </a:r>
            <a:endParaRPr lang="zh-TW" altLang="en-US" sz="1200" dirty="0">
              <a:solidFill>
                <a:srgbClr val="4D4D4D"/>
              </a:solidFill>
              <a:latin typeface="+mn-lt"/>
              <a:ea typeface="新細明體" pitchFamily="18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0FB2554-7903-308F-3C77-FC193E590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314" y="1063697"/>
            <a:ext cx="1868303" cy="1365621"/>
          </a:xfrm>
          <a:prstGeom prst="rect">
            <a:avLst/>
          </a:prstGeom>
        </p:spPr>
      </p:pic>
      <p:pic>
        <p:nvPicPr>
          <p:cNvPr id="7" name="圖片 6" descr="一張含有 文字, 螢幕擷取畫面, 地圖, 黑與白 的圖片&#10;&#10;自動產生的描述">
            <a:extLst>
              <a:ext uri="{FF2B5EF4-FFF2-40B4-BE49-F238E27FC236}">
                <a16:creationId xmlns:a16="http://schemas.microsoft.com/office/drawing/2014/main" id="{40B25FB7-269B-03AF-D655-2BEE224D1A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01" t="1176" r="5901" b="-399"/>
          <a:stretch/>
        </p:blipFill>
        <p:spPr>
          <a:xfrm>
            <a:off x="235345" y="2492896"/>
            <a:ext cx="4320000" cy="3240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8F1D19D-0BD6-F874-41DB-8E37A045B63C}"/>
              </a:ext>
            </a:extLst>
          </p:cNvPr>
          <p:cNvSpPr txBox="1"/>
          <p:nvPr/>
        </p:nvSpPr>
        <p:spPr>
          <a:xfrm>
            <a:off x="1331640" y="3573016"/>
            <a:ext cx="585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poly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3A21C35-0194-CDB4-0A32-968D995C5E34}"/>
              </a:ext>
            </a:extLst>
          </p:cNvPr>
          <p:cNvSpPr txBox="1"/>
          <p:nvPr/>
        </p:nvSpPr>
        <p:spPr>
          <a:xfrm>
            <a:off x="174836" y="4006625"/>
            <a:ext cx="104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Poly</a:t>
            </a:r>
            <a:r>
              <a:rPr lang="zh-TW" altLang="en-US" dirty="0">
                <a:solidFill>
                  <a:srgbClr val="FFFF00"/>
                </a:solidFill>
              </a:rPr>
              <a:t>灌入</a:t>
            </a: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7BCC90FC-3974-D974-ABE8-C128FB08ECCA}"/>
              </a:ext>
            </a:extLst>
          </p:cNvPr>
          <p:cNvCxnSpPr/>
          <p:nvPr/>
        </p:nvCxnSpPr>
        <p:spPr>
          <a:xfrm flipV="1">
            <a:off x="1110940" y="4458256"/>
            <a:ext cx="220700" cy="7200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 descr="一張含有 文字, 螢幕擷取畫面, 地圖, 黑與白 的圖片&#10;&#10;自動產生的描述">
            <a:extLst>
              <a:ext uri="{FF2B5EF4-FFF2-40B4-BE49-F238E27FC236}">
                <a16:creationId xmlns:a16="http://schemas.microsoft.com/office/drawing/2014/main" id="{B5E4ECD8-A5EA-5DE1-652B-CB58C4273E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00" t="1176" r="4851" b="-391"/>
          <a:stretch/>
        </p:blipFill>
        <p:spPr>
          <a:xfrm>
            <a:off x="4665067" y="2492896"/>
            <a:ext cx="4371775" cy="32400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68EE256-A66D-3164-2865-A72E0830CBB4}"/>
              </a:ext>
            </a:extLst>
          </p:cNvPr>
          <p:cNvSpPr txBox="1"/>
          <p:nvPr/>
        </p:nvSpPr>
        <p:spPr>
          <a:xfrm>
            <a:off x="6372200" y="3683459"/>
            <a:ext cx="585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poly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9AC4137-EA44-1858-D6DD-3A2DD2842555}"/>
              </a:ext>
            </a:extLst>
          </p:cNvPr>
          <p:cNvSpPr txBox="1"/>
          <p:nvPr/>
        </p:nvSpPr>
        <p:spPr>
          <a:xfrm>
            <a:off x="5256340" y="3913859"/>
            <a:ext cx="104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Poly</a:t>
            </a:r>
            <a:r>
              <a:rPr lang="zh-TW" altLang="en-US" dirty="0">
                <a:solidFill>
                  <a:srgbClr val="FFFF00"/>
                </a:solidFill>
              </a:rPr>
              <a:t>灌入</a:t>
            </a: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CCA88943-15AB-3B92-651F-3C76F1226F05}"/>
              </a:ext>
            </a:extLst>
          </p:cNvPr>
          <p:cNvCxnSpPr/>
          <p:nvPr/>
        </p:nvCxnSpPr>
        <p:spPr>
          <a:xfrm flipV="1">
            <a:off x="6151500" y="4568699"/>
            <a:ext cx="220700" cy="7200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CAC65F41-D5CA-62D6-1906-82471026BF60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5580112" y="4560190"/>
            <a:ext cx="199769" cy="108163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內容版面配置區 1">
            <a:extLst>
              <a:ext uri="{FF2B5EF4-FFF2-40B4-BE49-F238E27FC236}">
                <a16:creationId xmlns:a16="http://schemas.microsoft.com/office/drawing/2014/main" id="{8A780CE3-BD23-E733-FB16-91BF6FEE05B3}"/>
              </a:ext>
            </a:extLst>
          </p:cNvPr>
          <p:cNvSpPr txBox="1">
            <a:spLocks/>
          </p:cNvSpPr>
          <p:nvPr/>
        </p:nvSpPr>
        <p:spPr>
          <a:xfrm>
            <a:off x="269311" y="6073983"/>
            <a:ext cx="8640960" cy="48240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00600"/>
              </a:buClr>
              <a:buFont typeface="Arial" panose="020B0604020202020204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zh-TW" sz="1600">
                <a:latin typeface="Aptos Black" panose="020B0004020202020204" pitchFamily="34" charset="0"/>
              </a:rPr>
              <a:t>FA</a:t>
            </a:r>
            <a:r>
              <a:rPr kumimoji="0" lang="zh-TW" altLang="en-US" sz="1600">
                <a:latin typeface="Aptos Black" panose="020B0004020202020204" pitchFamily="34" charset="0"/>
              </a:rPr>
              <a:t> </a:t>
            </a:r>
            <a:r>
              <a:rPr kumimoji="0" lang="en-US" altLang="zh-TW" sz="1600">
                <a:latin typeface="Aptos Black" panose="020B0004020202020204" pitchFamily="34" charset="0"/>
              </a:rPr>
              <a:t>result : Field OX </a:t>
            </a:r>
            <a:r>
              <a:rPr kumimoji="0" lang="zh-TW" altLang="en-US" sz="1600">
                <a:latin typeface="Aptos Black" panose="020B0004020202020204" pitchFamily="34" charset="0"/>
              </a:rPr>
              <a:t>刮傷</a:t>
            </a:r>
            <a:r>
              <a:rPr kumimoji="0" lang="en-US" altLang="zh-TW" sz="1600">
                <a:latin typeface="Aptos Black" panose="020B0004020202020204" pitchFamily="34" charset="0"/>
              </a:rPr>
              <a:t>,</a:t>
            </a:r>
            <a:r>
              <a:rPr kumimoji="0" lang="zh-TW" altLang="en-US" sz="1600">
                <a:latin typeface="Aptos Black" panose="020B0004020202020204" pitchFamily="34" charset="0"/>
              </a:rPr>
              <a:t>底層介面完整</a:t>
            </a:r>
            <a:r>
              <a:rPr kumimoji="0" lang="en-US" altLang="zh-TW" sz="1600">
                <a:latin typeface="Aptos Black" panose="020B0004020202020204" pitchFamily="34" charset="0"/>
              </a:rPr>
              <a:t>,</a:t>
            </a:r>
            <a:r>
              <a:rPr kumimoji="0" lang="zh-TW" altLang="en-US" sz="1600">
                <a:latin typeface="Aptos Black" panose="020B0004020202020204" pitchFamily="34" charset="0"/>
              </a:rPr>
              <a:t> </a:t>
            </a:r>
            <a:r>
              <a:rPr kumimoji="0" lang="en-US" altLang="zh-TW" sz="1600">
                <a:latin typeface="Aptos Black" panose="020B0004020202020204" pitchFamily="34" charset="0"/>
              </a:rPr>
              <a:t>Poly</a:t>
            </a:r>
            <a:r>
              <a:rPr kumimoji="0" lang="zh-TW" altLang="en-US" sz="1600">
                <a:latin typeface="Aptos Black" panose="020B0004020202020204" pitchFamily="34" charset="0"/>
              </a:rPr>
              <a:t>倒灌 </a:t>
            </a:r>
            <a:r>
              <a:rPr kumimoji="0" lang="en-US" altLang="zh-TW" sz="1600">
                <a:latin typeface="Aptos Black" panose="020B0004020202020204" pitchFamily="34" charset="0"/>
              </a:rPr>
              <a:t>suppose by</a:t>
            </a:r>
            <a:r>
              <a:rPr kumimoji="0" lang="zh-TW" altLang="en-US" sz="1600">
                <a:latin typeface="Aptos Black" panose="020B0004020202020204" pitchFamily="34" charset="0"/>
              </a:rPr>
              <a:t> </a:t>
            </a:r>
            <a:r>
              <a:rPr kumimoji="0" lang="en-US" altLang="zh-TW" sz="1600">
                <a:latin typeface="Aptos Black" panose="020B0004020202020204" pitchFamily="34" charset="0"/>
              </a:rPr>
              <a:t>FOX-Dep issue </a:t>
            </a:r>
            <a:endParaRPr kumimoji="0" lang="en-US" sz="1600" dirty="0">
              <a:latin typeface="Aptos Black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325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7B72A579B9B74C8B60CD9DA12CE965" ma:contentTypeVersion="0" ma:contentTypeDescription="Create a new document." ma:contentTypeScope="" ma:versionID="7bfc160474e469b017f2f82ca208a82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1F41721-8BA7-426A-8F1E-0C7B8587C63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4439154-81CD-4E1E-A26E-08A94ECF54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84B34AF-550D-4C92-BB3A-AE8B9AB4904C}">
  <ds:schemaRefs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NTC_A</Template>
  <TotalTime>29126</TotalTime>
  <Words>3180</Words>
  <Application>Microsoft Office PowerPoint</Application>
  <PresentationFormat>如螢幕大小 (4:3)</PresentationFormat>
  <Paragraphs>949</Paragraphs>
  <Slides>45</Slides>
  <Notes>7</Notes>
  <HiddenSlides>25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45</vt:i4>
      </vt:variant>
    </vt:vector>
  </HeadingPairs>
  <TitlesOfParts>
    <vt:vector size="58" baseType="lpstr">
      <vt:lpstr>微軟正黑體</vt:lpstr>
      <vt:lpstr>標楷體</vt:lpstr>
      <vt:lpstr>Aptos Black</vt:lpstr>
      <vt:lpstr>Arial</vt:lpstr>
      <vt:lpstr>Arial Black</vt:lpstr>
      <vt:lpstr>Bauhaus 93</vt:lpstr>
      <vt:lpstr>Calibri</vt:lpstr>
      <vt:lpstr>Calibri Light</vt:lpstr>
      <vt:lpstr>Cambria</vt:lpstr>
      <vt:lpstr>Lucida Calligraphy</vt:lpstr>
      <vt:lpstr>Times New Roman</vt:lpstr>
      <vt:lpstr>Wingdings</vt:lpstr>
      <vt:lpstr>Office Theme</vt:lpstr>
      <vt:lpstr>PowerPoint 簡報</vt:lpstr>
      <vt:lpstr>PowerPoint 簡報</vt:lpstr>
      <vt:lpstr>PowerPoint 簡報</vt:lpstr>
      <vt:lpstr>Run cards at impact station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OCAP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nuvoton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AD10 YHChang8</dc:creator>
  <cp:lastModifiedBy>S210 PYChangchien</cp:lastModifiedBy>
  <cp:revision>250</cp:revision>
  <cp:lastPrinted>2020-06-01T03:58:51Z</cp:lastPrinted>
  <dcterms:created xsi:type="dcterms:W3CDTF">2012-03-21T02:57:47Z</dcterms:created>
  <dcterms:modified xsi:type="dcterms:W3CDTF">2024-10-21T10:07:46Z</dcterms:modified>
</cp:coreProperties>
</file>